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91" r:id="rId2"/>
    <p:sldId id="426" r:id="rId3"/>
    <p:sldId id="427" r:id="rId4"/>
    <p:sldId id="428" r:id="rId5"/>
    <p:sldId id="482" r:id="rId6"/>
    <p:sldId id="489" r:id="rId7"/>
    <p:sldId id="492" r:id="rId8"/>
    <p:sldId id="28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D67F"/>
    <a:srgbClr val="E6B720"/>
    <a:srgbClr val="C80C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5" d="100"/>
          <a:sy n="75" d="100"/>
        </p:scale>
        <p:origin x="156" y="93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02T15:47:04.173"/>
    </inkml:context>
    <inkml:brush xml:id="br0">
      <inkml:brushProperty name="width" value="0.025" units="cm"/>
      <inkml:brushProperty name="height" value="0.025" units="cm"/>
    </inkml:brush>
  </inkml:definitions>
  <inkml:trace contextRef="#ctx0" brushRef="#br0">0 0 24575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02T15:47:04.760"/>
    </inkml:context>
    <inkml:brush xml:id="br0">
      <inkml:brushProperty name="width" value="0.025" units="cm"/>
      <inkml:brushProperty name="height" value="0.025" units="cm"/>
    </inkml:brush>
  </inkml:definitions>
  <inkml:trace contextRef="#ctx0" brushRef="#br0">0 0 24575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716E95-4FD7-42D6-8B79-F8BB577A8706}" type="datetimeFigureOut">
              <a:rPr lang="en-AU" smtClean="0"/>
              <a:t>3/01/2023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7D0228-55D5-4B60-ADF2-024A33697D1D}" type="slidenum">
              <a:rPr lang="en-AU" smtClean="0"/>
              <a:t>‹#›</a:t>
            </a:fld>
            <a:endParaRPr lang="en-AU"/>
          </a:p>
        </p:txBody>
      </p:sp>
    </p:spTree>
    <p:extLst>
      <p:ext uri="{BB962C8B-B14F-4D97-AF65-F5344CB8AC3E}">
        <p14:creationId xmlns:p14="http://schemas.microsoft.com/office/powerpoint/2010/main" val="4144855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3/01/2023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855835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3/01/2023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072296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3/01/2023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890809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kill Development">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noFill/>
          <a:ln w="190500" cap="flat" cmpd="sng">
            <a:gradFill>
              <a:gsLst>
                <a:gs pos="100000">
                  <a:srgbClr val="01244E"/>
                </a:gs>
                <a:gs pos="0">
                  <a:srgbClr val="94B5E0"/>
                </a:gs>
              </a:gsLst>
              <a:lin ang="5400000" scaled="0"/>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88014" y="5747656"/>
            <a:ext cx="975044" cy="975044"/>
          </a:xfrm>
          <a:prstGeom prst="rect">
            <a:avLst/>
          </a:prstGeom>
        </p:spPr>
      </p:pic>
      <p:sp>
        <p:nvSpPr>
          <p:cNvPr id="8" name="AutoShape 2" descr="data:image/png;base64,iVBORw0KGgoAAAANSUhEUgAAAf8AAAEOCAYAAACHPx4CAAAxEUlEQVR42u2d93tV1b6v79+z+W0fOd69gyBoVDCCAqEIHIIUg4fg3ogQKYfLBs7GDRaKBAm9Q0B6KNKLEiAovRo6gZCEpnT43vMZ95nzzrWyahop7/s848mac8y25pgZ72hzjf915rZZfQwAAABQOf4X8gcAAED+yB8AAAD5I38AAADkj/wBAACQP/IHAACo5/J/4+02cSX82cix1uqtd/zlfaeLrV3HLn74U5MmIcuKDx73z680tdzlG5I+NwAAALwE+R8tfmjvd/rQ+g/Ktryt+xM+RnDda6+3coWHA0VlyB8AAKCuy3/ynGU2ZV6e5e8/YR998mml5K/Ps1ZstIzMLOQPAABQ1+Wf3q2nHbvxyH1WC0B47T1R+euv5K9CAPIHAACoo/JfveuwDRs70V/OWbzaxn77faXlr4JDsPkf+QMAANQx+ffN+sxat/3AH8j3XvtO1jL1bTtd/qJS8leYmZdvvfoPRP4AAAB1Tf6qnad3z6iw/tPsUbZ0095Ky1+h58cDbPbKTcgfAACgLsl/zNc5brBf+Po1u3+xHn36V0n+Bb+VuhYEvQWA/AEAAGpZ/q/+NcXS2qeHhHc/6GgpLVpa4eW7Efd5/c237OdzJZWWv4Le+9f7/8gfAACgluXPL/wBAAAgf+QPAACA/JE/AAAA8kf+AAAAyB/5AwAA1BH5cwsAAACQPwAAACB/AAAAQP4AAACA/AEAAAD5AwAAAPIHAAAA5A8AAADIHwAAAOqx/Nu0acOdBgAAQP4AAABQb+RfWlpqo0ePtoyMDOvSpYsNHjzYioqKXNyzZ89szZo11r17d+vQoYNt374d+QMAANR3+Y8fP97y8/P95cLCQhs0aJD7vGnTJvv888/t/v37VlZWZiNGjLAWLVpwpwEAAOqz/A8cOBCyfPLkSUtJSXGfhwwZYqdOnfLjjh8/bk2bNk342OXl5dUa7t27Z0+fPiWlAQAAqiL/mzdv2siRIy0zM9PV+HNyciw1NdXFtW3b1l68eOFv+/z5c2vWrJn7fPbsWddN4IXHjx9XOPZvv/1WI6GkpMRdCwAAAPKvBNnZ2bZ//35/+c6dO9a8eXP3eejQoXb69Ok6U/MvLi62CxcuuALAlStXSHEAAED+ldmpd+/erqlf3L1714YNG+Y3+2/ZssXv81ehQC0EXqvAy0LN/pcuXXIFAHUDAAAAIP8kUW2+T58+1qlTJ0tLS3OD/IYPH26TJ092o/1XrVpl3bp1c/G7d+92TfwvG0lf8r927RqpDgAAyL8xoP5+r/8fAAAA+TcSqir/M7frT2gMkB6kF4HnDJA/8kf+pAfphfwBkD/yRyakB+mF/AGQP/JHJqQH6YX8Afkjf2SDTEgP0gv5A/JH/sgGmZAeyB/5A/JH/pH/2d54u03cf8jPRo61Vm+94y/vO11s7Tp28cOfmjQJWVZ88Lh/fqWp5S7fkNS5G6tMSI/6lV7Hbjyy7H/8y97v9KF90LmbdfvoYxv1r8l27ObjhO7rq39N8dPpnffet7T26TZw6H9ZwW+lCe3jhe69MyPG6XiZfx9q+87ciLm/wuyVmxJ+Po4WP7Qh/+ef9n56V7dvz48H2PTFaxJ6nnjOAPnXA/nrn1wZW/9B2Za3dX/Cxwiue+31Vk5WB4rKyARIjwaTXsdLnljbDp0tZ/HqkPVT56+wjz751E7cehr3vkaKm7tqi6W2TrNDl+4k/YxEipOUB40Yk/AzFu/5UMFGhYoZS9f5cSqs/EffT0IKDcgfalz+s2bNqlMXVVPX8zLkP3nOMpsyL8/y959wGVplZKPPs1ZstIzMLDIB0qPBpNfYb793tepI9+vjTz+3f+XMrZSsFXKXrXctPNUh/yPXH9jbae0SfsbiPR9jvs6xTz77osJ+KqyoBSBeoYfnDJB/PZB/ereermlTn1XjDK8NJCob/VVmokyFTID0aAjppWb+ZZv3RbxfWt+jT/9Ky//wlfuuVaGq8tezMnL8ty4kI/9Yz4eeu+U//hy3ewr5Q43Kf+HChTZx4kTT3+vXr7uVmglv48aNbp3+alksXrzYTdbjMW/ePDt06JC/vHfvXjt69Kj98ccfboKfZcuWuWOsW7fOysrKQuR++fJlW7BggZsB8MSJE7ZkyRJ3vPPnz4fIX9MHa66ARYsW2cqVK+3WrVv1Rv6rdx22YWMn+stq3lRtp7KykaiCzYnIn/Soz+nVvNWbfi03UpdAy9S3Ky1/hTffeTfhPn+vEBIep+UOXXu464nX53/48r2Eno9Y3zvedXrXxHMG1V7zLy0tdVL2JHvjxg2bP3++W3/w4EE7fPiwW//w4UNfyB7a78GDB7Z9+3Y7deqUv/7q1au2du1af3n69OmuUKHJds6cOWPr16+3x48fu301SVBOTo6/rQoQXoFDk/IEj1PX5d836zNr3fYD/5/2vfadXIZ2uvxFpWSjMDMv33r1H4hsSI96n16xasCSsVoGqlLzVxpXteYvSY+fOssNIky25h/t+dAgv2jjTTS+4ODF29T8ofblL3EXFRVVkOaOHTuchPPy8tw6yV0FAdXYNWmOxK3CgFCtPohq71OnTvWXJ02a5AoVYsOGDS7eQ+sV77FmzRo3i+CLFy/ccrDloS7LX6X99O4ZFdZ/mj3Klm7aW2nZKKhfUCOLkT/pUZ/TK1rft0Lm34b4rTKVkf/3S9ZWW5//ydJnbhBfZeQf6fnQ984aMqLCfntOXnMFUpr94aXIf+7cuU7mQTRN7+zZs91ntQJoWTX327dvuyl7JXsJuqCgwG1z//59V4NXq4Bq6j/99JPNmDHDP15ubq7/ec6cOSHnkuS/++47f1ktAjquCh3qPqgv8tc/uAaXha9fs/sXvy+zsrLRyGDVWIMZEvInPepbemnU+7vvd6jwilvOolVuNLzX1J6srOet2erWV9dof4VWb7WutPzDn4/jGu3/QUfXKuBts/Xweeua0dfmrv4R+cPLq/lfuHChgjS95n3JXvFLly71m/R37drlJF9eXu7W5efn26VLl/z91UUwbdo0fzl4PtX8S0pKItb8VcgIylpjEryWh7oif/W/KaMKhnf/5x87pUVLK7x8N+I+r7/5lv18rqTSsnGjmZdvcO8TI3/Soz6nl0bSDxk93u+K0SA9LeuVzFhpqqDm8WC/eJt27Z1Us4aMtP3nb1VqnEC0OA0U9a4pWl/8tIU/JPx86HurZcL7znq7QS1QwS4o5A81Lv+ZM2f6K9S3r0F6Xp+/xKzmfK8rQIP/JGAN6PNq6mr695r8xfLly/2mfIlfrQTBZv+g/M+ePev3+WtbtRgEWwl0LXfv3vW7DzT4ry7Jn1/6qlsyIT1IL37hDyBB+e/cudMJ3BvV7432VxO/RvhrRH4QiVyj8j1++OEHV/sP1t5VQNAAQHUXaFCfjqe3AcLlr8KDugx0Hm2vQoaE76GWhRUrVrjChcQffGsA+SN/0oP0IvCcQSXl31hA/siE9CC9kD8A8kc2yIT0IL2QPyB/5I9skAnpgfyRPyB/5A8AAID8kT8AAADyR/4AAADIH/kDAAAgf+QPAACA/JE/AAAA8kf+AAAAyB/5AwAAIH/kDwAAgPyrJn/NLFgTtGnTJuJniE9NpEl1pQdpWb+fg5p8FoLLmtysc+fObrp0AORfB+VfXl7upjCuyQzmypUrPHVJcOHChWrP+KsrPZB/7VHX/zfDn4Xgsdq1a+dmLwVA/nVY/oqPl8mUlpba6NGjLSMjw7p06WKDBw92UxGLZ8+e2Zo1a6x79+7WoUMHV9qPVrsoKCiwgQMHWteuXW348OHuvMoktm3bZn379rXWrVvbpEmT/IxD+2qfTp06uSmSo23X0NIsXgGgOtIj1n0PTycdW+dp0qSJ+/vrr7+Sk9SC/Gvrf7M6ngUd6+HDhyFxZ8+eJSEB+ddl+cfLZMaPH2/5+fn+cmFhoQ0aNMh93rRpk33++ed2//59KysrsxEjRliLFi0qZDDKJHr16mXXrl1zyxs2bLBRo0bZjh07bMCAAW7/Bw8euAxmz549bpuWLVu65eLi4pjbNcQ0i1UAqI70iHY/o6UTNf+XI//a+N+sjmeBrj5A/nVQJMpIIoXr16/728TKZA4cOBCyfPLkSUtJSXGfhwwZYqdOnfLjjh8/bk2bNq2QEYwZM8YOHjwYchzVKpTRBGsIaj4cO3as+6zjnDhxwn2OtZ2Hah7Rvmt9CcH0iFYAqI70iHY/o6VTZTL1+p4WLzPU5v9mdTwL8eRf1/837927Z0+fPsWQyL9hyT+ZoH+CcG7evGkjR460zMxMV6vIycmx1NRUF9e2bduQ5vfnz59bs2bNKmQE6gdUM2Q4ilcTYTD07t3bxb3zzjsJbRepttRQwqVLl2okPaLdz2jpFJ6pSxbBfSMVUhpaWrzsUFP/m1V9FhKRf33531QhS/cJkH+DrvmrOS/44CsjiUR2drbt37/fX75z5441b97cfR46dKidPn066Zq//sGmTJliw4YNs6tXr/rrlVkdOnSoQiYSa7vGVvOvjvSIdj+jpRM1/9oNtfm/WR3PQn2v+atrUf9vutcMUkb+DUb+ifQrRstchGoBak4Ud+/edZmF17S4ZcsWv19RGY9qIV7NI5gRhPcfLlmyxL755hs30Ej7qK9R6DWh+fPnV8hEYm3XENMsVp9/daRHtPsZLZ2EBoMxirt2qM3/zep4FhpCn7+a/dXSFq2VBZB/g5N/rMzFqzH06dPHjbpPS0tzA4nUTzh58mTXLLhq1Srr1q2bi9+9e7drNoyUEaiGkpWV5d4BVp+iMivtv379epeJ6Rjjxo3z+96C+8barqGlWbzR/tWRHrHuZ6R0EhMmTLAePXrY0aNHyUlqSf618b9ZHc9CQxnwJ+nrvnsFHkD+DVb+8TIXqF1q4j3/IIzErj/yr+n/TZ6Fiqhrg19GbeDyP3O7/oSakn9NSgYqR02miTK2YM0PGudzwLNQtXwTkH+9lz80HtRcqx97WbZsGTeDZ4FngXwT+SN/AAAg30T+yB8AGjz0+ZNvIn/kDwCNDN5nJ99E/sgfABppzb99+/bu54Q99LqbNzNfY5hMi3wT+dsbb7eJK+LPRo61Vm+94y/vO11s7Tp28cOfmjQJWVZ88Lh/fqWp5S7fkNS5eYgBoKbkrx/0yc3N9devXLnSpk+f3mgm0yLfRP5x5X+0+KG93+lD6z8o2/K27k/4GMF1r73eyhUeDhSVIX8AeOny128KpKen++v1o0FqCUhkMi3kD41C/pPnLLMp8/Isf/8J++iTTyslf32etWKjZWRmIX+oVWbNmlWpuOrcB2qfaJMwBQf8aWKgixcvup8B7tmzpx8fbzIt5A+NQv7p3XrasRuP3Ge1AITX3hOVv/5K/ioEIH9A/vAya/5i8+bNNnXqVFu+fLkLIpHJtJA/NHj5r9512IaNnegv5yxebWO//b7S8lfBIdj8j/whWf744w83eYt+rGXhwoW2bt06Kysr8zPqEydOuMlY5s2bZ+fPn/dlHStOnDt3zvLy8mzmzJl+H2+8faB+y//JkyfWtWtX69evnz+pTWOZTIt8E/nHFHDfrM+sddsP/IF877XvZC1T37bT5S8qJX+FmXn51qv/QOQPlWL79u126tQpf1m1tLVr1/6/5/vMGTdZi5p4lXlrwhfN9R4vTs+LJoNRnISwceNGKyoqirkP1H/5i1GjRtnAgQP95cYymRb5JvKPKmDVztO7Z1RY/2n2KFu6aW+l5a/Q8+MBNnvlJuQPSXP58uWQZU0Eo6ZbsWHDhpCJYW7cuOFe1YoXJ9nfunXLj1Mf8NatW2PuA4D8oUHKf8zXOW6wX/j6Nbt/sR59+ldJ/gW/lboWBL0FgPwhGfQKlmrgejVLNf6ffvrJZsyY4eLmzJkTsq2a7b/77ru4cWrKVxdCMKgPONY+AMgf6rX8X/1riqW1Tw8J737Q0VJatLTCy3cj7vP6m2/Zz+dKKi1/Bb33r/f/kT8kQ35+vl26dMlffvjwoU2bNs2v3ZeUlESt+UeLU81ftf0g6k6ItQ8A8od6LX9+4Q/qE6qRe03xEr/E7TX76/Uur49ecWoh8FoFYsVpsJ+W1d8vDh486EZ4x9oHAPkD8kf+UEuo9q1R+QsWLHAjsTUoTwWAvXv3umb548eP2+LFi128Bu2pCV/Eizt58qQrWCheI74193usfQCQPyB/5A8AgPwB+SN/AADkD8gf+QMAIH+obfnzEAMAAPkm8uchBgBA/uSbyJ+HGACAfBOQPw8xAAD5JiB/HmIAAPJNQP48xAAA5JuA/HmIAQDINwH58xADAJBvAvLnIQYAIN+EWpZ/mzZteIgBAJA/NCb5X7lypUF8Uc3ExkMMAID8IYmaf2lpqY0ePdoyMjKsS5cuNnjwYDeNqUdBQYENHDjQunbtasOHD7eSkhI37ammQO3bt6+1bt3aJk2a5NZ5x9U+nTp1ctOuRtuuurh37557gK9du0aqAwAgf+SfiPzHjx9v+fn5/vrCwkIbNGiQ+/zrr79ar169fLFu2LDBRo0aZTt27LABAwbY/fv37cGDB65QsGfPHrdNy5Yt3XJxcXHM7aqDp0+f2qVLl9wDrEIAAAAgf+SfgPwPHDgQsv7kyZOWkpLiPo8ZM8YOHjwYEq9avSR+9uxZf526EMaOHes+N23a1E6cOOE+x9ouSHl5edJBhQvv4W0oXRgAAMgfakX+N2/etJEjR1pmZqar8efk5FhqaqqLa9eunT179izivuoiCIbevXu7uHfeeSeh7SI9hJUJun71+wMAAPJH/gnKPzs72/bv3++vv3PnjjVv3jxizV+SnTJlig0bNsyuXr3qr1c//qFDh0KOK2JtV9Wav5r51ewPAADIH5KUv2riauoXd+/edcL2mv3D+/yXLFli33zzjRvEp9YC9eOL2bNn2/z58yvIP9Z2AACA/OElyf/48ePWp08fNzo/LS3NNm3a5PrqJ0+e7OLVKpCVlWWdO3d2/fUqIKgrYP369a7g0K1bNxs3bpxfCw/KP9Z2AACA/OElyR8AAJA/NAL5q+9eg+8AAAD5QyOQv5rtu3fvbsuWLeMuAQAgf2gsNX8AAED+yB/5AwAA8gfkDwAAyB+QPwAAIH9A/gAAgPwB+QMAAPKHuij/WbNmxVwGAADkD8gfAACQP9RH+T969MgWLlxoEydOdH+vX7/uy//ixYvux380+U5+fr6b4S9YOLh8+bItWLDAzpw5Y8XFxbZx40Z3DP3Vsli8eHHIfvPmzQuZyW/v3r129OhRUggAAPnDy675T5s2zXbt2uUvHzlyxLZu3eovT58+3UleU+mWlpa6QsCtW7dc3I0bN1yBQes1BfDhw4fd+ocPH9qiRYts5cqV/nG0nzfLHwAAIH94ifKfMmWKPX782F/WjHzBbSZNmuQkL7Zv325FRUUVHqQdO3a4Wn9eXp5bd+rUKVcQ0FTAmk9A0ldhAAAAkD/UAflH6vMPrsvNzfU/z50718k8iAoLs2fPdp/VCqBltRTcvn3bdu/e7boMNH1wQUEBqQMAgPyhPsg/+Fk1/wsXLlR4kLzmfcle8UuXLnXLV69edV0Ka9eutfLyclIHAAD5w8uQ/8yZMystf/Xta6Cf1+dfUlLimvO9rgAN/lPT/5YtW9zyixcvXNM/Tf4AAMgfXqL8d+7c6YTsjdJPRv6e4NWsryZ+jfA/ffp0SPzUqVPt/Pnz/vIPP/wQMqAQAACQP9Sy/AEAAPkD8gcAAOQPyB8AAJA/IH8AAED+gPwBAAD5A/IHAADkD8gfAACQPyB/AABA/oD8AQAA+QPyBwAA5A/IHwAAkD8gfwAAQP7IHwAAAPkjfwAAAOSP/AEAAPkD8gcAAOQPyB8AAJA/IH8AAED+gPwBAAD5A/IHAADkD8gfAACQPyB/AABA/oD8AaB+ceY2oToD8gfkDwDIH/kjf0D+AID8kT/yB+QPAMgf+SN/5A8AgPyRP/JH/gAAyB/5I3/kDwDw8uX/6l9TrF3HLhXC7JWbXPyfX2lqucs3VNjvjbfb+J+Plzyxf3w9zT7o3M3eT+9q73f60LL/8S/7sfBc1H2iHe9o8UMbP3WWdc3o647X8+MBNmVeXtxjxDo28gfkDwDIPwlpvvZ6K2v11jt2oKgs4n4nS59Z+y7d7asZC+10+Qu37tjNx7Zk4x5LbZ1mhy/fS0r+/z0518Z++72duPXULWv/Tz77wuav3Yb8AfkDANSG/BU/a8VGy8jMirifaum9P/lbxH0XrtthU+evSEr+bdq1t2M3HoXEHbhQbsPGfYX8AfkDANSW/PVX8lchIHy9av2L83dX+VzBmn+/gYNt/U/H7FTZ84SPgfxfPm3atIn4uSrHqeqxkD8AIP8k+vy95npPqmr2Dzb/e+tbvJHq+vy9463aWRhynNZtP0hK/gqbDpy2QSPGuLEDPfr0t2Wb98W9Xq1H/olz8+bNGpX/lStXqk3+VTkW8gcA5F+Fmr/CzLx869V/YIWav/r3I+27/cgF+7em/570gL/g+v3nb1nWkJE25pvp1Pyr+TpKSkpiblNaWmqjR4+2jIwM69Kliw0ePNiKiopc3LNnz2zNmjXWvXt369Chg23fvj1izf/Fixe2bds269u3r7Vu3domTZrk1omCggIbOHCgde3a1YYPH+6OrfM0adLE/f31119DjtW+fXu7fv26f4579+5Zu3btYp4D+QMA8q+i/BU0+l5vAnjrv/xutvX+z79H3HfI6PHubYFk5K8R/rtPXg2JO3zlvhsLgPyr/zpiFQDGjx9v+fn5/nJhYaENGjTIfd60aZN9/vnndv/+fSsrK7MRI0ZYixYtKsh/x44dNmDAALfdgwcPnOT37NnjxN6rVy+7du2a227Dhg02atSoiDV/b3n+/PmWm5vrr1+5cqVNnz496jmQPwAg/2qSf8FvpdYy9W33FkBwtP/XuYv80f4HL952y32zPnPbJiN/FSwy/z7U715Ql8KwsRPtn1NmNij5P3z48KUG7zpiFQAOHDgQsnzy5ElLSUlxn4cMGWKnTp3y444fP25NmzatIGyJ+OzZs/56NeGPHTvWxowZYwcPHgw5vloCYsm/vLzc0tPT/fV9+vRxLQHRzoH8AQD5J9nnP23hD1Glqvf+gzV6CXr0V9+5Pvq2HTrb22ntXJ+9Ru0H99e50tqnVwgqLHjbaZCfCg7dPvrY3mvfyT7s1c/GfJ1jR64/aFDyr2shUgFA4wJGjhxpmZmZrsafk5NjqampLq5t27YhTevPnz+3Zs2aVRC2/qoJPxh69+7tmuvVdRCJWAP+dC0XL160O3fuWM+ePWOeA/kDAPIn1Cn5q7n7ZYZw+av/PJzs7Gzbv3+/vyzhNm/e3H0eOnSonT59Om7Nf9iwYXb16lV/vQoMhw4dqlDzV+FhypQpceW/efNmmzp1qi1fvtyFWOdA/gCA/An0+UdpgYgkfqHas5r6xd27d51kvWb/LVu2+H3+KhSohcBrFQgKWwPxFKe+eDF79mzXdx/e579kyRL75ptv3GcN2gu2KgTl/+TJEzdAsF+/fv51RzsH8gcA5E9A/hGuI5r4vdq8+tU7depkaWlpbpCf+tcnT57smuxXrVpl3bp1c/G7d+92ze3hwtZ269evdwUJbTtu3Dh7+vSpi1OrQlZWlnXu3Nn10auAISZMmGA9evSwo0ePRmwJ0MBAvSXgEescyB8AkD8B+QeuI5b4q0p9+GEe5A8AyJ/QqORfk+JX/32wFQD5AwBAo6ah/7a/mu71wz/Lli1D/gAAAI1B/o0V5A8AAMgf+QMAACB/5A8AAMgfkD8AACB/QP4AAID8AfkDAEBjl/+lS5fsxx9/jLvdrFmzKnV8zfqn6Xyj/T6+fplP8Y8ePbILFy64n9eNhCbg0c8Ax4pL9LsE0c/46qeAFy5cWCHcvn27Svc01vfxttu6dSvyBwCA2pX/Tz/9FDKdbiT0e/vexDfJcv78efee/saNGyMed/Hixf5v53tTBEdi79697ieCY8Ul8l0iXV9+fn61pot3HbG+j7ddcEIj5A8AkCTBn4Ctys/BxpoFriHKPy8vz/1Cn6bhXbNmjavxamIcb057TZozffp0FxQvtP2KFSts7ty5rlAQ6xp27drlBBdpchwdQ9L25Kvj6Xf01Qqwbt06dy3z5s1z16IChGriseK875Ls9f3yyy8R43R81c51fB1rx44dftwff/xhP/zwgy1YsMAVYG7cuGGLFi0Kuafe99F31DEUr2v3CgTa7syZMxWOj/wBACoh7StXrlSb/KtyrJpEP3tbHfLXrHVCAisvL3efHz9+bDNmzPC3UdN1UVGR+6wZ8mbOnOma2oWazefMmeOuJxIqSEh22iaIZviTeNUdcOTIESdJCVDHkdi942v92rVrXeEjVpz3XSpzfRJ3ODq2ugMkZE/WkrfXFSDpe1P/6hwqCGhyIu86vO+jOF2zN7NgYWGh3wXy3XffuUmMVKAJHh/5A8BLkei+ffvso48+svT0dPviiy9CBKjZ0TQbm2ZP019vtrRoteTwGnmsYwcpLS210aNHW0ZGhvtt98GDB/sC0sxrqoXqp187dOhg27dvj1jzV4YrcfXt29dN7Tpp0iQ/Ey4oKHCzuWlKV30PHVvnadKkifurGm/wWO3bt7fr16/751DNrl27djHPUZPo/FWVv2QvYel+quYfXJ+bm+svq2DgCfDy5cuumT1IsHAQRPfBk77O4xUudCzJU4JcvXq1S2tNx6sWANXCw7sIVHNWTT5WnPddkr0+CV7XEuzrV2uBrkczDgZn9NNsf7pPN2/erNBVoEKCmvG96/C+j+6tCgPFxcX+s6upi7VdtOMjfwCodZo3b24TJ070BaaMUFOkinPnzrkpV9VU6WW8HTt2dP2micg/1rHD0SCwYAarGtOgQYPcZ00H683/XlZWZiNGjLAWLVpUOKcy5AEDBrjtVAOT5Pfs2VNh/vcNGza4qV0jfQdvWc3WQSGuXLnS1TijnaMmkTDUHF1V+R87dswOHDhgt27dcuJR87PXPK1lD9VgPTZv3uyaw4Oy1GDASNchSapmLiRk77mRwL2auWrpQrVhyV33NVzUGjz3888/x4zzvksy1yfRek314eh6JPMgug96dtViEX48fU9dm3cd3vfxWgY0sE8FVt0T795HOz7yB4Ba5y9/+Yv9/vvv/rKagD0BSshqpgyijPDLL79MSP6xjh2OMtAgaiZOSUlxn4cMGRIysEuFkKZNm1Y4p0Ts9V0LtTKosDFmzBg7ePBgyPHVEhBL/qqpqbXCQ3PTqyUg2jki1bKrI6gG6Um/qvJXIUoFIAkyWPPXvVBTvFDhyhO4UD+1+ruDBFtEgqjApuAVHFUo0v1RYUtowN/SpUvdZ/WFq/ldy8FnREydOtXV6GPFed8lmetTIXDnzp0R43Q9wf30rHoFBRWMvIKjV5v/6quvXIuGdx3e9wkO6FO8BK9jabtox0f+AFDrxBK4mrmfPHkSEqdMKy0tLeq+qampCR07Uq1x5MiRlpmZ6Wr8OTk5/rHatm0b0rSu/txmzZpVOKb+qgk/GHr37u2+hzLsRL5/cFnXohqrpNWzZ8+Y5wgnXNhVDbo/VZW/JyKvr9yrDasp3KuhqtClmnWwtUASD3af6HW9SKjQ4DV3a4Y+iVkFDdWEvUKb10ri9curxhw8n7qJdD1q7YgVp++iNE3m+lQI8VqtwtE9CT4jSnfvtT0V9tQq5Y0j0Pn0fHr3VPt530ctKd691Hqvu0OtE9GOj/wBoE7JXzX/8P5U1fwlRfHuu++GZGjRauSJyD87Ozsk05Zw1W0ghg4dGlKjinaeYcOG+YOyhIQggYTX/JVJT5kyJa781aSsmqa6K7xX36Kdo6Zq/urr9/qJqyJ/FeIkIqHmaXVrqOYpASlNvdq+5K1mc+8de+0n2XlvBWjbaGMc1KQfHGgnUQdf11PtV9evAkjwdT9dg5ZV01eLQby44HdJ5vrUjSNZh7/f792PIGqiV0HIk7gKIRK4ngO1IGjsgncdwe8j8WswoI6rbgtdc/B6Ix0f+QNAnZK/Mi7VbL2+Wwn4ww8/9LsC1G/uNemquVhifPPNNyslf9WevcxQtUYdy2v2l4i8Pn8VCtRCEKmFQaJQnFfTVG1OmXJ4n78kITEJDdoLyiJ4fcq0NUCwX79+TsKxzlEb8At/tY8KIF5rhoe6qIIDX6sK8geAOiV/oUxOItZAv27durnam4d+0Uyj8tWsrpH4yhRVWKiM/FVDVL+6BhiqW0HnUf+6Rkir5qUR1Tq/4lX4iHQebaf+WRUktO24ceP8WrNaFbKystxbC+qjVwFDTJgwwXr06OFn5uHXpwKO3hLwiHUO5N/w8Jr0ve4vtcbotUjvdT3kDwBQhwowDRHk/3LwflhIr0DqzYVIvxOA/AEAahH1MQdbAZA/1DeQPwBAEqjpXt0NqpUhf0D+AACA/AH5AwAA8gfkDwAAyB+QPwAAIH9A/gAAgPwB+QMAAPIH5A8AAMgfkD8AACB/QP4AAID8AfkDAADyR/4AAADIH/kDAAAgf+QPAADIH5A/AAAgf0D+AACA/AH5AwAA8gfkDwAAyB+QP9R3ztwm1IVA2hOq89lA/sgfAAEgf9Ie+QPyB0AAyJ97jvwB+QPyJyB/AvIH5A/In4D8CcgfkD8gfwLyJyB/QP6A/JMLx0ue2D++nmYfdO5m76d3tfc7fWjZ//iX/Vh4LmS7V/+aYu06dvFDWvt0y/z7UNt35kbUbbwwe+WmhOLfeLtNheubv3abtWnXPuQ8yL/2QqQ0CQ+fjRxrrd56x1/ed7o4JH3/1KRJyLLig8f98ytNLXf5hkqdG/kD8gfkn2Q4WfrM2nfpbl/NWGiny1+4dcduPrYlG/dYaus0O3z5XsyMePriNTZoxJiEM+tk4yfPWeauL3gdyL9uyf9o8UNXYOw/KNvytu5P+BjBda+93soVHg4UlSF/QP6A/Gs6jJ86y3p/8reIcQvX7bCp81fEzIiPXH9gb6e1qxH5j5owxf6j33/a8f8pjNDsX3flrwLalHl5lr//hH30yaeVkr8+z1qx0TIys5A/IH9A/jUdVKtenL+7UhI4duORjRz/rQvVKf9TZc8ta8hI69V/oPtMn3/dln96t57uWdBntQCE194Tlb/+Sv4qBCB/QP6A/GswtHgj1fX5e8urdhaG9M22bvtB1P58LXfo2iNk/2h9+l6zfbz4lqlvW48+/Z381RT887kS5F+H5b9612EbNnaiv5yzeLWN/fb7SstfBYdg8z/yB+QPyL+Gav7q348Ut/3IBfu3pv8eNQM/ceup6zYYOPS/qq3m3/R//8U1IXvjCd59vwPN/nVY/n2zPnMFRK8Q9177Tq4A540fSVb+CjPz8l2rD/IH5A/Iv4bCl9/Ntt7/+feIcUNGj3ejsGNl4BowqBp6TQ34+2LMBOs3cDDyr4PyV+08vXtGhfWfZo+ypZv2Vlr+Cj0/HuDeAEH+gPwB+dfgaP+vcxf5tbWDF2+7ZdXqVIuLJ4FWb7WuMfnrmj7s1c/+e3Iu8q9j8h/zdY4b7Be+fs3uX1zXTVXkX/BbqXv2ggVL5A/IH5B/Nb/nP/qr79xgrbYdOrvR+3p9T4O4YmXQwQFfet0rVp/+tIU/JBQf6Ry/XP3dvXaotw+Qf+0HpZl+0yEY3v2go6W0aGmFl+9G3Of1N98KGa+RrPwV9N5/sOUJ+QPyB+RPQP4E5A/IH5A/AfkTkD8gf0D+BORPQP6A/AH5E5A/AfkD8gfkT0D+BOQPyB8AAKoX5I/8AQAA+QPyBwAA5A/IHwAAkD8gfwAAQP6A/AEAAPkD8gcAAOQPyB8AAJA/IH8AAED+gPwBapU2bdpE/BxpuTLHrGs8fvyYNI+R5lVJ57qc7sgf+QNAgCtXrjQq+V+4cKHRFwCC6RNM/6qmc1WOVRs8f/4c+SN/gPgcPXrUhg8fbp07d3Z/tRzM+Pbt22cfffSRpaen2xdffBGS+cXat0uXLrZy5Urr1KmTvffeey5u9uzZbjkjI8PftrS01EaPHu3WaZ/BgwdbUVFRxGt98eKFbdu2zfr27WutW7e2SZMmuXXe+bZs2eKus3v37rZ+/XqXEXrf4969e26bJk2auL+//vpr3O8Y6XzRjlOV+1gTNb9ECgC1kb6x0iyZ+xLrOXn27JmtWbPGpXuHDh1s+/btEWv+sa6loKDABg4caF27dnXfVceO9ryI9u3b2/Xr1/1z6Llo165d1IJhcF2i964y6DqU/teuXSNzQ/4AkTl37pzLcM6cOeOWjx8/bh07drTz58+75ebNm9vEiRP9DHL58uU2duzYhPZt1aqVTZ482Z4+fWqnTp2yV1991RYsWODijh07ZllZWe7z+PHjLT8/37+mwsJCGzRoUMTr3bFjhw0YMMDu379vDx48cJn0nj17XFxqaqr985//tN9//91lgH/7299s8+bNFTLe8Iw51neMdb7gcapyH2tK/okUAGojfWPdw2TuS6znZNOmTfb555+7c5SVldmIESOsRYsWFdI82rVI7L169fKFuWHDBhs1alTMlqL58+dbbm6uv14ynz59ekLyT/TeJYuOd+nSJZf2+h8A5A8QNUPdvXt3yLpdu3bZl19+6T7/5S9/cTL1kEi8TCzevsrQSkpK/LhXXnnF7t696y+r5iUOHDgQcoyTJ09aSkpKxOtVZn327Fl/WbVETxZNmzb1RSVOnDhhQ4cOjSv/WN8x1vmCx6nKfQynvLy8ysGTf7wCQG2kb6x7mMx9ifWcDBkyxEnUQwUVPQ/haR7tWsaMGWMHDx4MOb5aAmLJX/dZrRUeffr08VsC4sk/0XuXzLNRXFzsp3ld75oA5A8vGTVTPnnyJGSdMuC0tLS4mVi8fcMzsGiZ6M2bN23kyJGWmZnpanI5OTmuFh8J7aMm02Do3bu3i3vttdf8GqTQ57Zt28aVf6zvGOt8wf2qch+j1dqrM6g2GO1+1nT6JnoP492XWM+J0jmY9uruadasWcLXou+qroNE7lFwWddy8eJFu3PnjvXs2TPmdwg+04neu8o8G7pPXncXIH+AqDX/vXv3VqjdKVOLlzknu2+05ezsbNu/f7+/XhmpmoMjMWzYMLt69WqI4A8dOuTX/FXbD9YME6n5x/qOsc4XXvOv7H18mTX/2kjfRO9hvPsS6zlROp8+fTpuzT/atYTX/CXPKVOmxP2e6laaOnWq665Q8Hj33XdDChPRridZ+cdKczXzq9kfkD9AXNSvq9qP11yuDPTDDz/0m3tjZc7J7httWTUviVqo6VMZdLRmfw3WUu1P/bVCg6TU9yrUx6u427dvuz5d1Q4j9fmr1hWsJcb6jrHOFzxOVe5jTZBon39tpG+se5jMfYn1nGigp9fnr0KBzhesace7lvA+/yVLltg333wT93lRy4gGCPbr1y+kj13jBTRuQGgMgq71zTffrLL8AfkDVBsaWazMSYO5unXr5gZPJSKHZPeNtqxakfpLNbhMTco6hvpmNSAqHNWmNIpfItD5xo0b59d2dLytW7e6Udga9b127dqQ0f4eEyZMsB49evgjqmN9x1jnCz9OVe5jTcg/0dH+NZ2+8dIs0fsS6znROVatWuWOr3gVUFRwSeZa1KqggXZ6s0HjALw++HjPi0SvtwSC6N7rbQR1J+hZ1HiFSNeD/AH5A1QRMsxQ+fBDPzwbgPwByOAbEYj//6PWn2CtGwD5AyB/aMCo6V7N7suWLeNmAPIHAAAA5A8AAADIHwAAAJA/AAAAIH8AAABA/gAAAID8oSEwa9asmMuxto+3bXWeFwAA+QO8JPnrN9ZrQv7B4wIAIH+AKvDHH3+4CVL0gygLFy60devWuUlJHj165JYnTpzo/mp62OCyN4e5JH358mVbsGCBmwwmvOaviWI0iYomTdHc695kKZEKBloXft7gecS8efNCJlPR9nPnznWfda68vDybOXOm7dmzJ2bBQlOy6jvr2vLz8/3CRbT74aF1x44dc99XE8To+vQb7lrWPt71JnM9AADIH2qV7du3Oyl7aOpTTY6TaM1/+vTptnHjRl/IwXjNva4Z9h4+fOgkreOePXs2pvzjnVdTsRYUFPjrJeKff/7ZTWqjSV70E7eadU3XVFRUFPE7T5s2zU1T63HkyBE3OVAi90PfV1Pe6udjNYe6JpgpLCx0ccXFxbZ69Wr3OZnrAQBA/lCrqNYeRELTXOWJyn/SpEl248aNiPHhcfqsWnZV5K9pWb2pYYVq1ip4SK63bt3y16sm7wk9HM3ZHvwdfM365h0/3v2Q7H///Xd/+dtvv3WFGw/V8kUy1wMAgPyhVtFc6JomdeXKla6G+9NPP9mMGTMSln9ubm7UeNWww5kzZ05U+Sd6Xl1reXm5k+7SpUv9eDXJB8Py5csjfudYBY9498OTe7zrTOZ6AACQP9QqqomrP99DQg1KO578Yy2H1/xViw7W/L3+f69VQNsnclyNLdi3b59rrlfwatrhgwLVZJ+s/KvrfiRzPQAAyB9qFdVGJWVPdJJWsJk7vKabaM3Xq8nreDqumtlVk9YgOKFBdV7fuprytd3333+f0HnU375o0SJbsWKFG0sgdFzV2NW/Lg4ePOjGByQr/3j3I1H5J3M9AADIH2oV1bjVb+6NXletWsLToDaxc+dON1Jfg9kiLceSoZq6NcBPo/G1z8mTJ/3avprtNZLei1Nfu7b3iHceFR68wXVCx9XxJe/Fixfbtm3bXCEhWfnHux+Jyj+Z6wEAiMb/BcRRmn4M+gkIAAAAAElFTkSuQmCC"/>
          <p:cNvSpPr>
            <a:spLocks noChangeAspect="1" noChangeArrowheads="1"/>
          </p:cNvSpPr>
          <p:nvPr userDrawn="1"/>
        </p:nvSpPr>
        <p:spPr bwMode="auto">
          <a:xfrm>
            <a:off x="155575" y="-1233488"/>
            <a:ext cx="4867275" cy="2571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9" name="Pentagon 8"/>
          <p:cNvSpPr/>
          <p:nvPr userDrawn="1"/>
        </p:nvSpPr>
        <p:spPr>
          <a:xfrm>
            <a:off x="88638" y="86887"/>
            <a:ext cx="3702312" cy="545841"/>
          </a:xfrm>
          <a:prstGeom prst="homePlate">
            <a:avLst/>
          </a:prstGeom>
          <a:solidFill>
            <a:srgbClr val="01244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200" dirty="0"/>
              <a:t>Skill Development</a:t>
            </a:r>
          </a:p>
        </p:txBody>
      </p:sp>
      <p:sp>
        <p:nvSpPr>
          <p:cNvPr id="11" name="Content Placeholder 10"/>
          <p:cNvSpPr>
            <a:spLocks noGrp="1"/>
          </p:cNvSpPr>
          <p:nvPr>
            <p:ph sz="half" idx="1"/>
          </p:nvPr>
        </p:nvSpPr>
        <p:spPr>
          <a:xfrm>
            <a:off x="572414" y="1012384"/>
            <a:ext cx="11059862" cy="4735272"/>
          </a:xfrm>
        </p:spPr>
        <p:txBody>
          <a:bodyPr/>
          <a:lstStyle/>
          <a:p>
            <a:pPr lvl="0"/>
            <a:r>
              <a:rPr lang="en-US"/>
              <a:t>Click to edit Master text styles</a:t>
            </a:r>
          </a:p>
        </p:txBody>
      </p:sp>
    </p:spTree>
    <p:extLst>
      <p:ext uri="{BB962C8B-B14F-4D97-AF65-F5344CB8AC3E}">
        <p14:creationId xmlns:p14="http://schemas.microsoft.com/office/powerpoint/2010/main" val="1428541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8131172" y="8"/>
            <a:ext cx="4060833" cy="2707427"/>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950"/>
            </a:p>
          </p:txBody>
        </p:sp>
      </p:grpSp>
      <p:sp>
        <p:nvSpPr>
          <p:cNvPr id="57" name="Google Shape;57;p8"/>
          <p:cNvSpPr txBox="1">
            <a:spLocks noGrp="1"/>
          </p:cNvSpPr>
          <p:nvPr>
            <p:ph type="title"/>
          </p:nvPr>
        </p:nvSpPr>
        <p:spPr>
          <a:xfrm>
            <a:off x="653667" y="701800"/>
            <a:ext cx="7491600" cy="54544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5200">
                <a:solidFill>
                  <a:schemeClr val="lt1"/>
                </a:solidFill>
              </a:defRPr>
            </a:lvl1pPr>
            <a:lvl2pPr lvl="1">
              <a:spcBef>
                <a:spcPts val="0"/>
              </a:spcBef>
              <a:spcAft>
                <a:spcPts val="0"/>
              </a:spcAft>
              <a:buClr>
                <a:schemeClr val="lt1"/>
              </a:buClr>
              <a:buSzPts val="4800"/>
              <a:buNone/>
              <a:defRPr sz="5200">
                <a:solidFill>
                  <a:schemeClr val="lt1"/>
                </a:solidFill>
              </a:defRPr>
            </a:lvl2pPr>
            <a:lvl3pPr lvl="2">
              <a:spcBef>
                <a:spcPts val="0"/>
              </a:spcBef>
              <a:spcAft>
                <a:spcPts val="0"/>
              </a:spcAft>
              <a:buClr>
                <a:schemeClr val="lt1"/>
              </a:buClr>
              <a:buSzPts val="4800"/>
              <a:buNone/>
              <a:defRPr sz="5200">
                <a:solidFill>
                  <a:schemeClr val="lt1"/>
                </a:solidFill>
              </a:defRPr>
            </a:lvl3pPr>
            <a:lvl4pPr lvl="3">
              <a:spcBef>
                <a:spcPts val="0"/>
              </a:spcBef>
              <a:spcAft>
                <a:spcPts val="0"/>
              </a:spcAft>
              <a:buClr>
                <a:schemeClr val="lt1"/>
              </a:buClr>
              <a:buSzPts val="4800"/>
              <a:buNone/>
              <a:defRPr sz="5200">
                <a:solidFill>
                  <a:schemeClr val="lt1"/>
                </a:solidFill>
              </a:defRPr>
            </a:lvl4pPr>
            <a:lvl5pPr lvl="4">
              <a:spcBef>
                <a:spcPts val="0"/>
              </a:spcBef>
              <a:spcAft>
                <a:spcPts val="0"/>
              </a:spcAft>
              <a:buClr>
                <a:schemeClr val="lt1"/>
              </a:buClr>
              <a:buSzPts val="4800"/>
              <a:buNone/>
              <a:defRPr sz="5200">
                <a:solidFill>
                  <a:schemeClr val="lt1"/>
                </a:solidFill>
              </a:defRPr>
            </a:lvl5pPr>
            <a:lvl6pPr lvl="5">
              <a:spcBef>
                <a:spcPts val="0"/>
              </a:spcBef>
              <a:spcAft>
                <a:spcPts val="0"/>
              </a:spcAft>
              <a:buClr>
                <a:schemeClr val="lt1"/>
              </a:buClr>
              <a:buSzPts val="4800"/>
              <a:buNone/>
              <a:defRPr sz="5200">
                <a:solidFill>
                  <a:schemeClr val="lt1"/>
                </a:solidFill>
              </a:defRPr>
            </a:lvl6pPr>
            <a:lvl7pPr lvl="6">
              <a:spcBef>
                <a:spcPts val="0"/>
              </a:spcBef>
              <a:spcAft>
                <a:spcPts val="0"/>
              </a:spcAft>
              <a:buClr>
                <a:schemeClr val="lt1"/>
              </a:buClr>
              <a:buSzPts val="4800"/>
              <a:buNone/>
              <a:defRPr sz="5200">
                <a:solidFill>
                  <a:schemeClr val="lt1"/>
                </a:solidFill>
              </a:defRPr>
            </a:lvl7pPr>
            <a:lvl8pPr lvl="7">
              <a:spcBef>
                <a:spcPts val="0"/>
              </a:spcBef>
              <a:spcAft>
                <a:spcPts val="0"/>
              </a:spcAft>
              <a:buClr>
                <a:schemeClr val="lt1"/>
              </a:buClr>
              <a:buSzPts val="4800"/>
              <a:buNone/>
              <a:defRPr sz="5200">
                <a:solidFill>
                  <a:schemeClr val="lt1"/>
                </a:solidFill>
              </a:defRPr>
            </a:lvl8pPr>
            <a:lvl9pPr lvl="8">
              <a:spcBef>
                <a:spcPts val="0"/>
              </a:spcBef>
              <a:spcAft>
                <a:spcPts val="0"/>
              </a:spcAft>
              <a:buClr>
                <a:schemeClr val="lt1"/>
              </a:buClr>
              <a:buSzPts val="4800"/>
              <a:buNone/>
              <a:defRPr sz="5200">
                <a:solidFill>
                  <a:schemeClr val="lt1"/>
                </a:solidFill>
              </a:defRPr>
            </a:lvl9pPr>
          </a:lstStyle>
          <a:p>
            <a:endParaRPr/>
          </a:p>
        </p:txBody>
      </p:sp>
      <p:sp>
        <p:nvSpPr>
          <p:cNvPr id="58" name="Google Shape;58;p8"/>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1525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D6FF137-0809-4DAA-8E3C-28073C2EEE2A}" type="datetimeFigureOut">
              <a:rPr lang="en-AU" smtClean="0"/>
              <a:t>3/01/2023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55490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6FF137-0809-4DAA-8E3C-28073C2EEE2A}" type="datetimeFigureOut">
              <a:rPr lang="en-AU" smtClean="0"/>
              <a:t>3/01/2023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30892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2D6FF137-0809-4DAA-8E3C-28073C2EEE2A}" type="datetimeFigureOut">
              <a:rPr lang="en-AU" smtClean="0"/>
              <a:t>3/01/2023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2164704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2D6FF137-0809-4DAA-8E3C-28073C2EEE2A}" type="datetimeFigureOut">
              <a:rPr lang="en-AU" smtClean="0"/>
              <a:t>3/01/2023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30571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2D6FF137-0809-4DAA-8E3C-28073C2EEE2A}" type="datetimeFigureOut">
              <a:rPr lang="en-AU" smtClean="0"/>
              <a:t>3/01/2023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26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FF137-0809-4DAA-8E3C-28073C2EEE2A}" type="datetimeFigureOut">
              <a:rPr lang="en-AU" smtClean="0"/>
              <a:t>3/01/2023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457932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6FF137-0809-4DAA-8E3C-28073C2EEE2A}" type="datetimeFigureOut">
              <a:rPr lang="en-AU" smtClean="0"/>
              <a:t>3/01/2023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91416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6FF137-0809-4DAA-8E3C-28073C2EEE2A}" type="datetimeFigureOut">
              <a:rPr lang="en-AU" smtClean="0"/>
              <a:t>3/01/2023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49C39D7-84E0-46E1-9BB0-376D921FF78A}" type="slidenum">
              <a:rPr lang="en-AU" smtClean="0"/>
              <a:t>‹#›</a:t>
            </a:fld>
            <a:endParaRPr lang="en-AU"/>
          </a:p>
        </p:txBody>
      </p:sp>
    </p:spTree>
    <p:extLst>
      <p:ext uri="{BB962C8B-B14F-4D97-AF65-F5344CB8AC3E}">
        <p14:creationId xmlns:p14="http://schemas.microsoft.com/office/powerpoint/2010/main" val="105232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FF137-0809-4DAA-8E3C-28073C2EEE2A}" type="datetimeFigureOut">
              <a:rPr lang="en-AU" smtClean="0"/>
              <a:t>3/01/2023</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C39D7-84E0-46E1-9BB0-376D921FF78A}" type="slidenum">
              <a:rPr lang="en-AU" smtClean="0"/>
              <a:t>‹#›</a:t>
            </a:fld>
            <a:endParaRPr lang="en-AU"/>
          </a:p>
        </p:txBody>
      </p:sp>
    </p:spTree>
    <p:extLst>
      <p:ext uri="{BB962C8B-B14F-4D97-AF65-F5344CB8AC3E}">
        <p14:creationId xmlns:p14="http://schemas.microsoft.com/office/powerpoint/2010/main" val="3957524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3.png"/><Relationship Id="rId21" Type="http://schemas.openxmlformats.org/officeDocument/2006/relationships/image" Target="../media/image16.png"/><Relationship Id="rId7" Type="http://schemas.openxmlformats.org/officeDocument/2006/relationships/image" Target="../media/image45.png"/><Relationship Id="rId12" Type="http://schemas.openxmlformats.org/officeDocument/2006/relationships/image" Target="../media/image7.png"/><Relationship Id="rId17" Type="http://schemas.openxmlformats.org/officeDocument/2006/relationships/image" Target="../media/image12.png"/><Relationship Id="rId2" Type="http://schemas.openxmlformats.org/officeDocument/2006/relationships/image" Target="../media/image40.png"/><Relationship Id="rId16" Type="http://schemas.openxmlformats.org/officeDocument/2006/relationships/image" Target="../media/image11.png"/><Relationship Id="rId20"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6.png"/><Relationship Id="rId5" Type="http://schemas.openxmlformats.org/officeDocument/2006/relationships/image" Target="../media/image43.png"/><Relationship Id="rId15" Type="http://schemas.openxmlformats.org/officeDocument/2006/relationships/image" Target="../media/image10.png"/><Relationship Id="rId10" Type="http://schemas.openxmlformats.org/officeDocument/2006/relationships/image" Target="../media/image5.png"/><Relationship Id="rId19" Type="http://schemas.openxmlformats.org/officeDocument/2006/relationships/image" Target="../media/image14.png"/><Relationship Id="rId4" Type="http://schemas.openxmlformats.org/officeDocument/2006/relationships/image" Target="../media/image42.png"/><Relationship Id="rId9" Type="http://schemas.openxmlformats.org/officeDocument/2006/relationships/image" Target="../media/image4.png"/><Relationship Id="rId1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64.png"/><Relationship Id="rId13" Type="http://schemas.openxmlformats.org/officeDocument/2006/relationships/image" Target="../media/image69.png"/><Relationship Id="rId3" Type="http://schemas.openxmlformats.org/officeDocument/2006/relationships/image" Target="../media/image59.png"/><Relationship Id="rId7" Type="http://schemas.openxmlformats.org/officeDocument/2006/relationships/image" Target="../media/image17.png"/><Relationship Id="rId12" Type="http://schemas.openxmlformats.org/officeDocument/2006/relationships/image" Target="../media/image68.png"/><Relationship Id="rId2"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image" Target="../media/image62.png"/><Relationship Id="rId11" Type="http://schemas.openxmlformats.org/officeDocument/2006/relationships/image" Target="../media/image67.png"/><Relationship Id="rId5" Type="http://schemas.openxmlformats.org/officeDocument/2006/relationships/image" Target="../media/image61.png"/><Relationship Id="rId10" Type="http://schemas.openxmlformats.org/officeDocument/2006/relationships/image" Target="../media/image66.png"/><Relationship Id="rId4" Type="http://schemas.openxmlformats.org/officeDocument/2006/relationships/image" Target="../media/image60.png"/><Relationship Id="rId9" Type="http://schemas.openxmlformats.org/officeDocument/2006/relationships/image" Target="../media/image65.png"/></Relationships>
</file>

<file path=ppt/slides/_rels/slide5.xml.rels><?xml version="1.0" encoding="UTF-8" standalone="yes"?>
<Relationships xmlns="http://schemas.openxmlformats.org/package/2006/relationships"><Relationship Id="rId13" Type="http://schemas.openxmlformats.org/officeDocument/2006/relationships/image" Target="../media/image380.png"/><Relationship Id="rId18" Type="http://schemas.openxmlformats.org/officeDocument/2006/relationships/image" Target="../media/image26.png"/><Relationship Id="rId3" Type="http://schemas.openxmlformats.org/officeDocument/2006/relationships/image" Target="../media/image19.png"/><Relationship Id="rId21" Type="http://schemas.openxmlformats.org/officeDocument/2006/relationships/image" Target="../media/image29.png"/><Relationship Id="rId7" Type="http://schemas.openxmlformats.org/officeDocument/2006/relationships/customXml" Target="../ink/ink1.xml"/><Relationship Id="rId17" Type="http://schemas.openxmlformats.org/officeDocument/2006/relationships/image" Target="../media/image25.png"/><Relationship Id="rId2" Type="http://schemas.openxmlformats.org/officeDocument/2006/relationships/image" Target="../media/image18.png"/><Relationship Id="rId16" Type="http://schemas.openxmlformats.org/officeDocument/2006/relationships/image" Target="../media/image24.png"/><Relationship Id="rId20"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15" Type="http://schemas.openxmlformats.org/officeDocument/2006/relationships/image" Target="../media/image23.png"/><Relationship Id="rId19" Type="http://schemas.openxmlformats.org/officeDocument/2006/relationships/image" Target="../media/image27.png"/><Relationship Id="rId4" Type="http://schemas.openxmlformats.org/officeDocument/2006/relationships/image" Target="../media/image20.png"/><Relationship Id="rId14" Type="http://schemas.openxmlformats.org/officeDocument/2006/relationships/customXml" Target="../ink/ink2.xml"/></Relationships>
</file>

<file path=ppt/slides/_rels/slide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7.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36.png"/><Relationship Id="rId7" Type="http://schemas.openxmlformats.org/officeDocument/2006/relationships/image" Target="../media/image47.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39.png"/><Relationship Id="rId4" Type="http://schemas.openxmlformats.org/officeDocument/2006/relationships/image" Target="../media/image3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046BE2BE-401B-43B6-9F59-E6AE635E14BD}"/>
              </a:ext>
            </a:extLst>
          </p:cNvPr>
          <p:cNvSpPr txBox="1"/>
          <p:nvPr/>
        </p:nvSpPr>
        <p:spPr>
          <a:xfrm>
            <a:off x="191821" y="1372475"/>
            <a:ext cx="11459851" cy="1077218"/>
          </a:xfrm>
          <a:prstGeom prst="rect">
            <a:avLst/>
          </a:prstGeom>
          <a:noFill/>
        </p:spPr>
        <p:txBody>
          <a:bodyPr wrap="square" rtlCol="0">
            <a:spAutoFit/>
          </a:bodyPr>
          <a:lstStyle/>
          <a:p>
            <a:r>
              <a:rPr lang="en-AU" sz="3200" b="1" dirty="0"/>
              <a:t>I will </a:t>
            </a:r>
            <a:r>
              <a:rPr lang="en-GB" sz="3200" b="1" dirty="0"/>
              <a:t>be able to use derivatives to determine stationary points of a function</a:t>
            </a:r>
          </a:p>
        </p:txBody>
      </p:sp>
      <p:sp>
        <p:nvSpPr>
          <p:cNvPr id="21" name="TextBox 20">
            <a:extLst>
              <a:ext uri="{FF2B5EF4-FFF2-40B4-BE49-F238E27FC236}">
                <a16:creationId xmlns:a16="http://schemas.microsoft.com/office/drawing/2014/main" id="{8E7845BC-DC72-44E1-BABF-6AFB4DC3022D}"/>
              </a:ext>
            </a:extLst>
          </p:cNvPr>
          <p:cNvSpPr txBox="1"/>
          <p:nvPr/>
        </p:nvSpPr>
        <p:spPr>
          <a:xfrm>
            <a:off x="135904" y="4001611"/>
            <a:ext cx="10973204" cy="954107"/>
          </a:xfrm>
          <a:prstGeom prst="rect">
            <a:avLst/>
          </a:prstGeom>
          <a:noFill/>
        </p:spPr>
        <p:txBody>
          <a:bodyPr wrap="square" rtlCol="0">
            <a:spAutoFit/>
          </a:bodyPr>
          <a:lstStyle/>
          <a:p>
            <a:r>
              <a:rPr lang="en-AU" sz="2800" b="1" dirty="0">
                <a:cs typeface="Arial" panose="020B0604020202020204" pitchFamily="34" charset="0"/>
              </a:rPr>
              <a:t>At the end of the lesson, I will be able to:</a:t>
            </a:r>
          </a:p>
          <a:p>
            <a:pPr marL="457200" indent="-457200">
              <a:buFont typeface="Arial" panose="020B0604020202020204" pitchFamily="34" charset="0"/>
              <a:buChar char="•"/>
            </a:pPr>
            <a:r>
              <a:rPr lang="en-GB" sz="2800" b="1" dirty="0">
                <a:cs typeface="Arial" panose="020B0604020202020204" pitchFamily="34" charset="0"/>
              </a:rPr>
              <a:t>Determine stationary points of a function</a:t>
            </a:r>
          </a:p>
        </p:txBody>
      </p:sp>
      <p:sp>
        <p:nvSpPr>
          <p:cNvPr id="29" name="TextBox 28">
            <a:extLst>
              <a:ext uri="{FF2B5EF4-FFF2-40B4-BE49-F238E27FC236}">
                <a16:creationId xmlns:a16="http://schemas.microsoft.com/office/drawing/2014/main" id="{9EBEE264-396E-4E54-8000-6F24F770F99A}"/>
              </a:ext>
            </a:extLst>
          </p:cNvPr>
          <p:cNvSpPr txBox="1"/>
          <p:nvPr/>
        </p:nvSpPr>
        <p:spPr>
          <a:xfrm>
            <a:off x="0" y="-6605"/>
            <a:ext cx="342440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Learning Objective</a:t>
            </a:r>
          </a:p>
        </p:txBody>
      </p:sp>
      <p:sp>
        <p:nvSpPr>
          <p:cNvPr id="30" name="TextBox 29">
            <a:extLst>
              <a:ext uri="{FF2B5EF4-FFF2-40B4-BE49-F238E27FC236}">
                <a16:creationId xmlns:a16="http://schemas.microsoft.com/office/drawing/2014/main" id="{2ADA7AF8-1FC9-4807-B4FF-6DF092ABA010}"/>
              </a:ext>
            </a:extLst>
          </p:cNvPr>
          <p:cNvSpPr txBox="1"/>
          <p:nvPr/>
        </p:nvSpPr>
        <p:spPr>
          <a:xfrm>
            <a:off x="0" y="3336331"/>
            <a:ext cx="2916437"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Success Criteria</a:t>
            </a:r>
          </a:p>
        </p:txBody>
      </p:sp>
    </p:spTree>
    <p:extLst>
      <p:ext uri="{BB962C8B-B14F-4D97-AF65-F5344CB8AC3E}">
        <p14:creationId xmlns:p14="http://schemas.microsoft.com/office/powerpoint/2010/main" val="3248776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DC5D1-9C77-5649-B9DF-42B841A46ADB}"/>
              </a:ext>
            </a:extLst>
          </p:cNvPr>
          <p:cNvSpPr>
            <a:spLocks noGrp="1"/>
          </p:cNvSpPr>
          <p:nvPr>
            <p:ph type="title"/>
          </p:nvPr>
        </p:nvSpPr>
        <p:spPr>
          <a:xfrm>
            <a:off x="282786" y="645604"/>
            <a:ext cx="8479614" cy="861144"/>
          </a:xfrm>
        </p:spPr>
        <p:txBody>
          <a:bodyPr>
            <a:normAutofit/>
          </a:bodyPr>
          <a:lstStyle/>
          <a:p>
            <a:r>
              <a:rPr lang="en-US" dirty="0">
                <a:latin typeface="+mn-lt"/>
              </a:rPr>
              <a:t>Stationary Point</a:t>
            </a:r>
          </a:p>
        </p:txBody>
      </p:sp>
      <p:sp>
        <p:nvSpPr>
          <p:cNvPr id="12" name="TextBox 11">
            <a:extLst>
              <a:ext uri="{FF2B5EF4-FFF2-40B4-BE49-F238E27FC236}">
                <a16:creationId xmlns:a16="http://schemas.microsoft.com/office/drawing/2014/main" id="{B4B07689-760D-4D71-9448-AFF1CCEB30E0}"/>
              </a:ext>
            </a:extLst>
          </p:cNvPr>
          <p:cNvSpPr txBox="1"/>
          <p:nvPr/>
        </p:nvSpPr>
        <p:spPr>
          <a:xfrm>
            <a:off x="-23058" y="9247"/>
            <a:ext cx="4023093" cy="584775"/>
          </a:xfrm>
          <a:prstGeom prst="homePlate">
            <a:avLst/>
          </a:prstGeom>
          <a:solidFill>
            <a:srgbClr val="002060"/>
          </a:solidFill>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GB" sz="3200" dirty="0"/>
              <a:t>Concept Development</a:t>
            </a:r>
            <a:endParaRPr lang="en-AU" sz="3200" dirty="0"/>
          </a:p>
        </p:txBody>
      </p:sp>
      <mc:AlternateContent xmlns:mc="http://schemas.openxmlformats.org/markup-compatibility/2006" xmlns:a14="http://schemas.microsoft.com/office/drawing/2010/main">
        <mc:Choice Requires="a14">
          <p:sp>
            <p:nvSpPr>
              <p:cNvPr id="9" name="Rectangle 8"/>
              <p:cNvSpPr/>
              <p:nvPr/>
            </p:nvSpPr>
            <p:spPr>
              <a:xfrm>
                <a:off x="252630" y="1468867"/>
                <a:ext cx="11500458" cy="523220"/>
              </a:xfrm>
              <a:prstGeom prst="rect">
                <a:avLst/>
              </a:prstGeom>
            </p:spPr>
            <p:txBody>
              <a:bodyPr wrap="square">
                <a:spAutoFit/>
              </a:bodyPr>
              <a:lstStyle/>
              <a:p>
                <a:r>
                  <a:rPr lang="en-GB" sz="2800" dirty="0"/>
                  <a:t>If at point</a:t>
                </a:r>
                <a14:m>
                  <m:oMath xmlns:m="http://schemas.openxmlformats.org/officeDocument/2006/math">
                    <m:r>
                      <a:rPr lang="en-GB" sz="2800" b="0" i="0" smtClean="0">
                        <a:latin typeface="Cambria Math" panose="02040503050406030204" pitchFamily="18" charset="0"/>
                      </a:rPr>
                      <m:t> </m:t>
                    </m:r>
                    <m:r>
                      <a:rPr lang="en-GB" sz="2800" b="0" i="1" smtClean="0">
                        <a:latin typeface="Cambria Math" panose="02040503050406030204" pitchFamily="18" charset="0"/>
                      </a:rPr>
                      <m:t>𝑥</m:t>
                    </m:r>
                    <m:r>
                      <a:rPr lang="en-GB" sz="2800" b="0" i="1" smtClean="0">
                        <a:latin typeface="Cambria Math" panose="02040503050406030204" pitchFamily="18" charset="0"/>
                      </a:rPr>
                      <m:t>=</m:t>
                    </m:r>
                    <m:r>
                      <a:rPr lang="en-GB" sz="2800" b="0" i="1" smtClean="0">
                        <a:latin typeface="Cambria Math" panose="02040503050406030204" pitchFamily="18" charset="0"/>
                      </a:rPr>
                      <m:t>𝑎</m:t>
                    </m:r>
                    <m:sSup>
                      <m:sSupPr>
                        <m:ctrlPr>
                          <a:rPr lang="en-GB" sz="2800" b="0" i="1" smtClean="0">
                            <a:latin typeface="Cambria Math" panose="02040503050406030204" pitchFamily="18" charset="0"/>
                          </a:rPr>
                        </m:ctrlPr>
                      </m:sSupPr>
                      <m:e>
                        <m:r>
                          <a:rPr lang="en-GB" sz="2800" b="0" i="1" smtClean="0">
                            <a:latin typeface="Cambria Math" panose="02040503050406030204" pitchFamily="18" charset="0"/>
                          </a:rPr>
                          <m:t>,  </m:t>
                        </m:r>
                        <m:r>
                          <a:rPr lang="en-GB" sz="2800" b="0" i="1" smtClean="0">
                            <a:latin typeface="Cambria Math" panose="02040503050406030204" pitchFamily="18" charset="0"/>
                          </a:rPr>
                          <m:t>𝑓</m:t>
                        </m:r>
                      </m:e>
                      <m:sup>
                        <m:r>
                          <a:rPr lang="en-GB" sz="2800" b="0" i="1" smtClean="0">
                            <a:latin typeface="Cambria Math" panose="02040503050406030204" pitchFamily="18" charset="0"/>
                          </a:rPr>
                          <m:t>′</m:t>
                        </m:r>
                      </m:sup>
                    </m:sSup>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𝑎</m:t>
                        </m:r>
                      </m:e>
                    </m:d>
                    <m:r>
                      <a:rPr lang="en-GB" sz="2800" b="0" i="1" smtClean="0">
                        <a:latin typeface="Cambria Math" panose="02040503050406030204" pitchFamily="18" charset="0"/>
                      </a:rPr>
                      <m:t>=0</m:t>
                    </m:r>
                  </m:oMath>
                </a14:m>
                <a:r>
                  <a:rPr lang="en-AU" sz="2800" dirty="0"/>
                  <a:t>, </a:t>
                </a:r>
                <a14:m>
                  <m:oMath xmlns:m="http://schemas.openxmlformats.org/officeDocument/2006/math">
                    <m:r>
                      <a:rPr lang="en-GB" sz="2800" b="0" i="1" smtClean="0">
                        <a:latin typeface="Cambria Math" panose="02040503050406030204" pitchFamily="18" charset="0"/>
                      </a:rPr>
                      <m:t>𝑥</m:t>
                    </m:r>
                    <m:r>
                      <a:rPr lang="en-GB" sz="2800" b="0" i="1" smtClean="0">
                        <a:latin typeface="Cambria Math" panose="02040503050406030204" pitchFamily="18" charset="0"/>
                      </a:rPr>
                      <m:t>=</m:t>
                    </m:r>
                    <m:r>
                      <a:rPr lang="en-GB" sz="2800" b="0" i="1" smtClean="0">
                        <a:latin typeface="Cambria Math" panose="02040503050406030204" pitchFamily="18" charset="0"/>
                      </a:rPr>
                      <m:t>𝑎</m:t>
                    </m:r>
                  </m:oMath>
                </a14:m>
                <a:r>
                  <a:rPr lang="en-AU" sz="2800" dirty="0"/>
                  <a:t> is said to be a stationary point. </a:t>
                </a:r>
              </a:p>
            </p:txBody>
          </p:sp>
        </mc:Choice>
        <mc:Fallback xmlns="">
          <p:sp>
            <p:nvSpPr>
              <p:cNvPr id="9" name="Rectangle 8"/>
              <p:cNvSpPr>
                <a:spLocks noRot="1" noChangeAspect="1" noMove="1" noResize="1" noEditPoints="1" noAdjustHandles="1" noChangeArrowheads="1" noChangeShapeType="1" noTextEdit="1"/>
              </p:cNvSpPr>
              <p:nvPr/>
            </p:nvSpPr>
            <p:spPr>
              <a:xfrm>
                <a:off x="252630" y="1468867"/>
                <a:ext cx="11500458" cy="523220"/>
              </a:xfrm>
              <a:prstGeom prst="rect">
                <a:avLst/>
              </a:prstGeom>
              <a:blipFill rotWithShape="0">
                <a:blip r:embed="rId2"/>
                <a:stretch>
                  <a:fillRect l="-1060" t="-11628" b="-32558"/>
                </a:stretch>
              </a:blipFill>
            </p:spPr>
            <p:txBody>
              <a:bodyPr/>
              <a:lstStyle/>
              <a:p>
                <a:r>
                  <a:rPr lang="en-AU">
                    <a:noFill/>
                  </a:rPr>
                  <a:t> </a:t>
                </a:r>
              </a:p>
            </p:txBody>
          </p:sp>
        </mc:Fallback>
      </mc:AlternateContent>
      <p:pic>
        <p:nvPicPr>
          <p:cNvPr id="3" name="Picture 2"/>
          <p:cNvPicPr>
            <a:picLocks noChangeAspect="1"/>
          </p:cNvPicPr>
          <p:nvPr/>
        </p:nvPicPr>
        <p:blipFill>
          <a:blip r:embed="rId3"/>
          <a:stretch>
            <a:fillRect/>
          </a:stretch>
        </p:blipFill>
        <p:spPr>
          <a:xfrm>
            <a:off x="7463086" y="2381593"/>
            <a:ext cx="4629796" cy="2962688"/>
          </a:xfrm>
          <a:prstGeom prst="rect">
            <a:avLst/>
          </a:prstGeom>
        </p:spPr>
      </p:pic>
      <p:sp>
        <p:nvSpPr>
          <p:cNvPr id="11" name="Rectangle 10"/>
          <p:cNvSpPr/>
          <p:nvPr/>
        </p:nvSpPr>
        <p:spPr>
          <a:xfrm>
            <a:off x="282786" y="2381593"/>
            <a:ext cx="6849534" cy="523220"/>
          </a:xfrm>
          <a:prstGeom prst="rect">
            <a:avLst/>
          </a:prstGeom>
        </p:spPr>
        <p:txBody>
          <a:bodyPr wrap="square">
            <a:spAutoFit/>
          </a:bodyPr>
          <a:lstStyle/>
          <a:p>
            <a:r>
              <a:rPr lang="en-AU" sz="2800" dirty="0"/>
              <a:t>There are stationary points at A, B and C.</a:t>
            </a:r>
          </a:p>
        </p:txBody>
      </p:sp>
      <p:sp>
        <p:nvSpPr>
          <p:cNvPr id="13" name="Rectangle 12"/>
          <p:cNvSpPr/>
          <p:nvPr/>
        </p:nvSpPr>
        <p:spPr>
          <a:xfrm>
            <a:off x="252630" y="3155785"/>
            <a:ext cx="6849534" cy="954107"/>
          </a:xfrm>
          <a:prstGeom prst="rect">
            <a:avLst/>
          </a:prstGeom>
        </p:spPr>
        <p:txBody>
          <a:bodyPr wrap="square">
            <a:spAutoFit/>
          </a:bodyPr>
          <a:lstStyle/>
          <a:p>
            <a:r>
              <a:rPr lang="en-AU" sz="2800" dirty="0"/>
              <a:t>At such points, the gradient of the tangents are 0.</a:t>
            </a:r>
          </a:p>
        </p:txBody>
      </p:sp>
    </p:spTree>
    <p:extLst>
      <p:ext uri="{BB962C8B-B14F-4D97-AF65-F5344CB8AC3E}">
        <p14:creationId xmlns:p14="http://schemas.microsoft.com/office/powerpoint/2010/main" val="1557919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4B07689-760D-4D71-9448-AFF1CCEB30E0}"/>
              </a:ext>
            </a:extLst>
          </p:cNvPr>
          <p:cNvSpPr txBox="1"/>
          <p:nvPr/>
        </p:nvSpPr>
        <p:spPr>
          <a:xfrm>
            <a:off x="9430542" y="0"/>
            <a:ext cx="3043350" cy="584775"/>
          </a:xfrm>
          <a:prstGeom prst="homePlate">
            <a:avLst/>
          </a:prstGeom>
          <a:solidFill>
            <a:srgbClr val="002060"/>
          </a:solidFill>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 </a:t>
            </a:r>
          </a:p>
        </p:txBody>
      </p:sp>
      <mc:AlternateContent xmlns:mc="http://schemas.openxmlformats.org/markup-compatibility/2006" xmlns:a14="http://schemas.microsoft.com/office/drawing/2010/main">
        <mc:Choice Requires="a14">
          <p:sp>
            <p:nvSpPr>
              <p:cNvPr id="9" name="Rectangle 8"/>
              <p:cNvSpPr/>
              <p:nvPr/>
            </p:nvSpPr>
            <p:spPr>
              <a:xfrm>
                <a:off x="272942" y="1816755"/>
                <a:ext cx="3721770" cy="461665"/>
              </a:xfrm>
              <a:prstGeom prst="rect">
                <a:avLst/>
              </a:prstGeom>
            </p:spPr>
            <p:txBody>
              <a:bodyPr wrap="square">
                <a:spAutoFit/>
              </a:bodyPr>
              <a:lstStyle/>
              <a:p>
                <a:r>
                  <a:rPr lang="en-GB" sz="2400" b="0" dirty="0"/>
                  <a:t>a) </a:t>
                </a:r>
                <a14:m>
                  <m:oMath xmlns:m="http://schemas.openxmlformats.org/officeDocument/2006/math">
                    <m:sSup>
                      <m:sSupPr>
                        <m:ctrlPr>
                          <a:rPr lang="en-AU" sz="2400" b="0" i="1" smtClean="0">
                            <a:latin typeface="Cambria Math" panose="02040503050406030204" pitchFamily="18" charset="0"/>
                          </a:rPr>
                        </m:ctrlPr>
                      </m:sSupPr>
                      <m:e>
                        <m:r>
                          <a:rPr lang="en-AU" sz="2400" b="0" i="1" smtClean="0">
                            <a:latin typeface="Cambria Math" panose="02040503050406030204" pitchFamily="18" charset="0"/>
                          </a:rPr>
                          <m:t>𝑓</m:t>
                        </m:r>
                      </m:e>
                      <m:sup>
                        <m:r>
                          <a:rPr lang="en-AU" sz="2400" b="0" i="1" smtClean="0">
                            <a:latin typeface="Cambria Math" panose="02040503050406030204" pitchFamily="18" charset="0"/>
                          </a:rPr>
                          <m:t>′</m:t>
                        </m:r>
                      </m:sup>
                    </m:sSup>
                    <m:d>
                      <m:dPr>
                        <m:ctrlPr>
                          <a:rPr lang="en-AU" sz="2400" b="0" i="1" smtClean="0">
                            <a:latin typeface="Cambria Math" panose="02040503050406030204" pitchFamily="18" charset="0"/>
                          </a:rPr>
                        </m:ctrlPr>
                      </m:dPr>
                      <m:e>
                        <m:r>
                          <a:rPr lang="en-AU" sz="2400" b="0" i="1" smtClean="0">
                            <a:latin typeface="Cambria Math" panose="02040503050406030204" pitchFamily="18" charset="0"/>
                          </a:rPr>
                          <m:t>𝑥</m:t>
                        </m:r>
                      </m:e>
                    </m:d>
                    <m:r>
                      <a:rPr lang="en-AU" sz="2400" b="0" i="1" smtClean="0">
                        <a:latin typeface="Cambria Math" panose="02040503050406030204" pitchFamily="18" charset="0"/>
                      </a:rPr>
                      <m:t>=2</m:t>
                    </m:r>
                    <m:r>
                      <a:rPr lang="en-AU" sz="2400" b="0" i="1" smtClean="0">
                        <a:latin typeface="Cambria Math" panose="02040503050406030204" pitchFamily="18" charset="0"/>
                      </a:rPr>
                      <m:t>𝑥</m:t>
                    </m:r>
                    <m:r>
                      <a:rPr lang="en-AU" sz="2400" b="0" i="1" smtClean="0">
                        <a:latin typeface="Cambria Math" panose="02040503050406030204" pitchFamily="18" charset="0"/>
                      </a:rPr>
                      <m:t>−6</m:t>
                    </m:r>
                  </m:oMath>
                </a14:m>
                <a:endParaRPr lang="en-AU" sz="2400" dirty="0"/>
              </a:p>
            </p:txBody>
          </p:sp>
        </mc:Choice>
        <mc:Fallback xmlns="">
          <p:sp>
            <p:nvSpPr>
              <p:cNvPr id="9" name="Rectangle 8"/>
              <p:cNvSpPr>
                <a:spLocks noRot="1" noChangeAspect="1" noMove="1" noResize="1" noEditPoints="1" noAdjustHandles="1" noChangeArrowheads="1" noChangeShapeType="1" noTextEdit="1"/>
              </p:cNvSpPr>
              <p:nvPr/>
            </p:nvSpPr>
            <p:spPr>
              <a:xfrm>
                <a:off x="272942" y="1816755"/>
                <a:ext cx="3721770" cy="461665"/>
              </a:xfrm>
              <a:prstGeom prst="rect">
                <a:avLst/>
              </a:prstGeom>
              <a:blipFill rotWithShape="0">
                <a:blip r:embed="rId2"/>
                <a:stretch>
                  <a:fillRect l="-2623" t="-10526" b="-28947"/>
                </a:stretch>
              </a:blipFill>
            </p:spPr>
            <p:txBody>
              <a:bodyPr/>
              <a:lstStyle/>
              <a:p>
                <a:r>
                  <a:rPr lang="en-AU">
                    <a:noFill/>
                  </a:rPr>
                  <a:t> </a:t>
                </a:r>
              </a:p>
            </p:txBody>
          </p:sp>
        </mc:Fallback>
      </mc:AlternateContent>
      <p:sp>
        <p:nvSpPr>
          <p:cNvPr id="27" name="Rectangle 26"/>
          <p:cNvSpPr/>
          <p:nvPr/>
        </p:nvSpPr>
        <p:spPr>
          <a:xfrm>
            <a:off x="952164" y="5885902"/>
            <a:ext cx="3692988" cy="461665"/>
          </a:xfrm>
          <a:prstGeom prst="rect">
            <a:avLst/>
          </a:prstGeom>
        </p:spPr>
        <p:txBody>
          <a:bodyPr wrap="square">
            <a:spAutoFit/>
          </a:bodyPr>
          <a:lstStyle/>
          <a:p>
            <a:endParaRPr lang="en-AU" sz="2400" dirty="0"/>
          </a:p>
        </p:txBody>
      </p:sp>
      <p:pic>
        <p:nvPicPr>
          <p:cNvPr id="2" name="Picture 1"/>
          <p:cNvPicPr>
            <a:picLocks noChangeAspect="1"/>
          </p:cNvPicPr>
          <p:nvPr/>
        </p:nvPicPr>
        <p:blipFill>
          <a:blip r:embed="rId3"/>
          <a:stretch>
            <a:fillRect/>
          </a:stretch>
        </p:blipFill>
        <p:spPr>
          <a:xfrm>
            <a:off x="-72057" y="0"/>
            <a:ext cx="8869013" cy="1686160"/>
          </a:xfrm>
          <a:prstGeom prst="rect">
            <a:avLst/>
          </a:prstGeom>
        </p:spPr>
      </p:pic>
      <mc:AlternateContent xmlns:mc="http://schemas.openxmlformats.org/markup-compatibility/2006" xmlns:a14="http://schemas.microsoft.com/office/drawing/2010/main">
        <mc:Choice Requires="a14">
          <p:sp>
            <p:nvSpPr>
              <p:cNvPr id="11" name="Rectangle 10"/>
              <p:cNvSpPr/>
              <p:nvPr/>
            </p:nvSpPr>
            <p:spPr>
              <a:xfrm>
                <a:off x="539642" y="2278420"/>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2</m:t>
                      </m:r>
                      <m:r>
                        <a:rPr lang="en-AU" sz="2400" b="0" i="1" smtClean="0">
                          <a:latin typeface="Cambria Math" panose="02040503050406030204" pitchFamily="18" charset="0"/>
                        </a:rPr>
                        <m:t>𝑥</m:t>
                      </m:r>
                      <m:r>
                        <a:rPr lang="en-AU" sz="2400" b="0" i="1" smtClean="0">
                          <a:latin typeface="Cambria Math" panose="02040503050406030204" pitchFamily="18" charset="0"/>
                        </a:rPr>
                        <m:t>−6=0</m:t>
                      </m:r>
                    </m:oMath>
                  </m:oMathPara>
                </a14:m>
                <a:endParaRPr lang="en-AU" sz="2400" dirty="0"/>
              </a:p>
            </p:txBody>
          </p:sp>
        </mc:Choice>
        <mc:Fallback xmlns="">
          <p:sp>
            <p:nvSpPr>
              <p:cNvPr id="11" name="Rectangle 10"/>
              <p:cNvSpPr>
                <a:spLocks noRot="1" noChangeAspect="1" noMove="1" noResize="1" noEditPoints="1" noAdjustHandles="1" noChangeArrowheads="1" noChangeShapeType="1" noTextEdit="1"/>
              </p:cNvSpPr>
              <p:nvPr/>
            </p:nvSpPr>
            <p:spPr>
              <a:xfrm>
                <a:off x="539642" y="2278420"/>
                <a:ext cx="3721770" cy="461665"/>
              </a:xfrm>
              <a:prstGeom prst="rect">
                <a:avLst/>
              </a:prstGeom>
              <a:blipFill rotWithShape="0">
                <a:blip r:embed="rId4"/>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539642" y="2740085"/>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𝑥</m:t>
                      </m:r>
                      <m:r>
                        <a:rPr lang="en-AU" sz="2400" b="0" i="1" smtClean="0">
                          <a:latin typeface="Cambria Math" panose="02040503050406030204" pitchFamily="18" charset="0"/>
                        </a:rPr>
                        <m:t>=3</m:t>
                      </m:r>
                    </m:oMath>
                  </m:oMathPara>
                </a14:m>
                <a:endParaRPr lang="en-AU" sz="2400" dirty="0"/>
              </a:p>
            </p:txBody>
          </p:sp>
        </mc:Choice>
        <mc:Fallback xmlns="">
          <p:sp>
            <p:nvSpPr>
              <p:cNvPr id="13" name="Rectangle 12"/>
              <p:cNvSpPr>
                <a:spLocks noRot="1" noChangeAspect="1" noMove="1" noResize="1" noEditPoints="1" noAdjustHandles="1" noChangeArrowheads="1" noChangeShapeType="1" noTextEdit="1"/>
              </p:cNvSpPr>
              <p:nvPr/>
            </p:nvSpPr>
            <p:spPr>
              <a:xfrm>
                <a:off x="539642" y="2740085"/>
                <a:ext cx="3721770" cy="461665"/>
              </a:xfrm>
              <a:prstGeom prst="rect">
                <a:avLst/>
              </a:prstGeom>
              <a:blipFill rotWithShape="0">
                <a:blip r:embed="rId5"/>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488842" y="3201750"/>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𝑓</m:t>
                      </m:r>
                      <m:d>
                        <m:dPr>
                          <m:ctrlPr>
                            <a:rPr lang="en-AU" sz="2400" b="0" i="1" smtClean="0">
                              <a:latin typeface="Cambria Math" panose="02040503050406030204" pitchFamily="18" charset="0"/>
                            </a:rPr>
                          </m:ctrlPr>
                        </m:dPr>
                        <m:e>
                          <m:r>
                            <a:rPr lang="en-AU" sz="2400" b="0" i="1" smtClean="0">
                              <a:latin typeface="Cambria Math" panose="02040503050406030204" pitchFamily="18" charset="0"/>
                            </a:rPr>
                            <m:t>3</m:t>
                          </m:r>
                        </m:e>
                      </m:d>
                      <m:r>
                        <a:rPr lang="en-AU" sz="2400" b="0" i="1" smtClean="0">
                          <a:latin typeface="Cambria Math" panose="02040503050406030204" pitchFamily="18" charset="0"/>
                        </a:rPr>
                        <m:t>=</m:t>
                      </m:r>
                      <m:sSup>
                        <m:sSupPr>
                          <m:ctrlPr>
                            <a:rPr lang="en-AU" sz="2400" b="0" i="1" smtClean="0">
                              <a:latin typeface="Cambria Math" panose="02040503050406030204" pitchFamily="18" charset="0"/>
                            </a:rPr>
                          </m:ctrlPr>
                        </m:sSupPr>
                        <m:e>
                          <m:d>
                            <m:dPr>
                              <m:ctrlPr>
                                <a:rPr lang="en-AU" sz="2400" b="0" i="1" smtClean="0">
                                  <a:latin typeface="Cambria Math" panose="02040503050406030204" pitchFamily="18" charset="0"/>
                                </a:rPr>
                              </m:ctrlPr>
                            </m:dPr>
                            <m:e>
                              <m:r>
                                <a:rPr lang="en-AU" sz="2400" b="0" i="1" smtClean="0">
                                  <a:latin typeface="Cambria Math" panose="02040503050406030204" pitchFamily="18" charset="0"/>
                                </a:rPr>
                                <m:t>3</m:t>
                              </m:r>
                            </m:e>
                          </m:d>
                        </m:e>
                        <m:sup>
                          <m:r>
                            <a:rPr lang="en-AU" sz="2400" b="0" i="1" smtClean="0">
                              <a:latin typeface="Cambria Math" panose="02040503050406030204" pitchFamily="18" charset="0"/>
                            </a:rPr>
                            <m:t>2</m:t>
                          </m:r>
                        </m:sup>
                      </m:sSup>
                      <m:r>
                        <a:rPr lang="en-AU" sz="2400" b="0" i="1" smtClean="0">
                          <a:latin typeface="Cambria Math" panose="02040503050406030204" pitchFamily="18" charset="0"/>
                        </a:rPr>
                        <m:t>−6</m:t>
                      </m:r>
                      <m:d>
                        <m:dPr>
                          <m:ctrlPr>
                            <a:rPr lang="en-AU" sz="2400" b="0" i="1" smtClean="0">
                              <a:latin typeface="Cambria Math" panose="02040503050406030204" pitchFamily="18" charset="0"/>
                            </a:rPr>
                          </m:ctrlPr>
                        </m:dPr>
                        <m:e>
                          <m:r>
                            <a:rPr lang="en-AU" sz="2400" b="0" i="1" smtClean="0">
                              <a:latin typeface="Cambria Math" panose="02040503050406030204" pitchFamily="18" charset="0"/>
                            </a:rPr>
                            <m:t>3</m:t>
                          </m:r>
                        </m:e>
                      </m:d>
                      <m:r>
                        <a:rPr lang="en-AU" sz="2400" b="0" i="1" smtClean="0">
                          <a:latin typeface="Cambria Math" panose="02040503050406030204" pitchFamily="18" charset="0"/>
                        </a:rPr>
                        <m:t>+3</m:t>
                      </m:r>
                    </m:oMath>
                  </m:oMathPara>
                </a14:m>
                <a:endParaRPr lang="en-AU" sz="2400" dirty="0"/>
              </a:p>
            </p:txBody>
          </p:sp>
        </mc:Choice>
        <mc:Fallback xmlns="">
          <p:sp>
            <p:nvSpPr>
              <p:cNvPr id="15" name="Rectangle 14"/>
              <p:cNvSpPr>
                <a:spLocks noRot="1" noChangeAspect="1" noMove="1" noResize="1" noEditPoints="1" noAdjustHandles="1" noChangeArrowheads="1" noChangeShapeType="1" noTextEdit="1"/>
              </p:cNvSpPr>
              <p:nvPr/>
            </p:nvSpPr>
            <p:spPr>
              <a:xfrm>
                <a:off x="488842" y="3201750"/>
                <a:ext cx="3721770" cy="461665"/>
              </a:xfrm>
              <a:prstGeom prst="rect">
                <a:avLst/>
              </a:prstGeom>
              <a:blipFill rotWithShape="0">
                <a:blip r:embed="rId6"/>
                <a:stretch>
                  <a:fillRect b="-17105"/>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381108" y="3677814"/>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𝑓</m:t>
                      </m:r>
                      <m:d>
                        <m:dPr>
                          <m:ctrlPr>
                            <a:rPr lang="en-AU" sz="2400" b="0" i="1" smtClean="0">
                              <a:latin typeface="Cambria Math" panose="02040503050406030204" pitchFamily="18" charset="0"/>
                            </a:rPr>
                          </m:ctrlPr>
                        </m:dPr>
                        <m:e>
                          <m:r>
                            <a:rPr lang="en-AU" sz="2400" b="0" i="1" smtClean="0">
                              <a:latin typeface="Cambria Math" panose="02040503050406030204" pitchFamily="18" charset="0"/>
                            </a:rPr>
                            <m:t>3</m:t>
                          </m:r>
                        </m:e>
                      </m:d>
                      <m:r>
                        <a:rPr lang="en-AU" sz="2400" b="0" i="1" smtClean="0">
                          <a:latin typeface="Cambria Math" panose="02040503050406030204" pitchFamily="18" charset="0"/>
                        </a:rPr>
                        <m:t>=−6</m:t>
                      </m:r>
                    </m:oMath>
                  </m:oMathPara>
                </a14:m>
                <a:endParaRPr lang="en-AU" sz="2400" dirty="0"/>
              </a:p>
            </p:txBody>
          </p:sp>
        </mc:Choice>
        <mc:Fallback xmlns="">
          <p:sp>
            <p:nvSpPr>
              <p:cNvPr id="16" name="Rectangle 15"/>
              <p:cNvSpPr>
                <a:spLocks noRot="1" noChangeAspect="1" noMove="1" noResize="1" noEditPoints="1" noAdjustHandles="1" noChangeArrowheads="1" noChangeShapeType="1" noTextEdit="1"/>
              </p:cNvSpPr>
              <p:nvPr/>
            </p:nvSpPr>
            <p:spPr>
              <a:xfrm>
                <a:off x="-381108" y="3677814"/>
                <a:ext cx="3721770" cy="461665"/>
              </a:xfrm>
              <a:prstGeom prst="rect">
                <a:avLst/>
              </a:prstGeom>
              <a:blipFill rotWithShape="0">
                <a:blip r:embed="rId7"/>
                <a:stretch>
                  <a:fillRect b="-17105"/>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367628" y="4187151"/>
                <a:ext cx="5506121" cy="461665"/>
              </a:xfrm>
              <a:prstGeom prst="rect">
                <a:avLst/>
              </a:prstGeom>
            </p:spPr>
            <p:txBody>
              <a:bodyPr wrap="square">
                <a:spAutoFit/>
              </a:bodyPr>
              <a:lstStyle/>
              <a:p>
                <a:r>
                  <a:rPr lang="en-AU" sz="2400" b="0" dirty="0"/>
                  <a:t>Coordinates of stationary point: </a:t>
                </a:r>
                <a14:m>
                  <m:oMath xmlns:m="http://schemas.openxmlformats.org/officeDocument/2006/math">
                    <m:r>
                      <a:rPr lang="en-AU" sz="2400" b="0" i="1" smtClean="0">
                        <a:latin typeface="Cambria Math" panose="02040503050406030204" pitchFamily="18" charset="0"/>
                      </a:rPr>
                      <m:t>(3, −6)</m:t>
                    </m:r>
                  </m:oMath>
                </a14:m>
                <a:endParaRPr lang="en-AU" sz="2400" dirty="0"/>
              </a:p>
            </p:txBody>
          </p:sp>
        </mc:Choice>
        <mc:Fallback xmlns="">
          <p:sp>
            <p:nvSpPr>
              <p:cNvPr id="17" name="Rectangle 16"/>
              <p:cNvSpPr>
                <a:spLocks noRot="1" noChangeAspect="1" noMove="1" noResize="1" noEditPoints="1" noAdjustHandles="1" noChangeArrowheads="1" noChangeShapeType="1" noTextEdit="1"/>
              </p:cNvSpPr>
              <p:nvPr/>
            </p:nvSpPr>
            <p:spPr>
              <a:xfrm>
                <a:off x="367628" y="4187151"/>
                <a:ext cx="5506121" cy="461665"/>
              </a:xfrm>
              <a:prstGeom prst="rect">
                <a:avLst/>
              </a:prstGeom>
              <a:blipFill rotWithShape="0">
                <a:blip r:embed="rId8"/>
                <a:stretch>
                  <a:fillRect l="-1659"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8" name="Rectangle 17"/>
              <p:cNvSpPr/>
              <p:nvPr/>
            </p:nvSpPr>
            <p:spPr>
              <a:xfrm>
                <a:off x="6887756" y="1612352"/>
                <a:ext cx="3721770" cy="624273"/>
              </a:xfrm>
              <a:prstGeom prst="rect">
                <a:avLst/>
              </a:prstGeom>
            </p:spPr>
            <p:txBody>
              <a:bodyPr wrap="square">
                <a:spAutoFit/>
              </a:bodyPr>
              <a:lstStyle/>
              <a:p>
                <a:r>
                  <a:rPr lang="en-GB" sz="2400" dirty="0"/>
                  <a:t>b</a:t>
                </a:r>
                <a:r>
                  <a:rPr lang="en-GB" sz="2400" b="0" dirty="0"/>
                  <a:t>) </a:t>
                </a:r>
                <a14:m>
                  <m:oMath xmlns:m="http://schemas.openxmlformats.org/officeDocument/2006/math">
                    <m:f>
                      <m:fPr>
                        <m:ctrlPr>
                          <a:rPr lang="en-AU" sz="2400" b="0" i="1" smtClean="0">
                            <a:latin typeface="Cambria Math" panose="02040503050406030204" pitchFamily="18" charset="0"/>
                          </a:rPr>
                        </m:ctrlPr>
                      </m:fPr>
                      <m:num>
                        <m:r>
                          <a:rPr lang="en-AU" sz="2400" b="0" i="1" smtClean="0">
                            <a:latin typeface="Cambria Math" panose="02040503050406030204" pitchFamily="18" charset="0"/>
                          </a:rPr>
                          <m:t>𝑑𝑦</m:t>
                        </m:r>
                      </m:num>
                      <m:den>
                        <m:r>
                          <a:rPr lang="en-AU" sz="2400" b="0" i="1" smtClean="0">
                            <a:latin typeface="Cambria Math" panose="02040503050406030204" pitchFamily="18" charset="0"/>
                          </a:rPr>
                          <m:t>𝑑𝑥</m:t>
                        </m:r>
                      </m:den>
                    </m:f>
                    <m:r>
                      <a:rPr lang="en-AU" sz="2400" b="0" i="1" smtClean="0">
                        <a:latin typeface="Cambria Math" panose="02040503050406030204" pitchFamily="18" charset="0"/>
                      </a:rPr>
                      <m:t>=3</m:t>
                    </m:r>
                    <m:sSup>
                      <m:sSupPr>
                        <m:ctrlPr>
                          <a:rPr lang="en-AU" sz="2400" b="0" i="1" smtClean="0">
                            <a:latin typeface="Cambria Math" panose="02040503050406030204" pitchFamily="18" charset="0"/>
                          </a:rPr>
                        </m:ctrlPr>
                      </m:sSupPr>
                      <m:e>
                        <m:r>
                          <a:rPr lang="en-AU" sz="2400" b="0" i="1" smtClean="0">
                            <a:latin typeface="Cambria Math" panose="02040503050406030204" pitchFamily="18" charset="0"/>
                          </a:rPr>
                          <m:t>𝑥</m:t>
                        </m:r>
                      </m:e>
                      <m:sup>
                        <m:r>
                          <a:rPr lang="en-AU" sz="2400" b="0" i="1" smtClean="0">
                            <a:latin typeface="Cambria Math" panose="02040503050406030204" pitchFamily="18" charset="0"/>
                          </a:rPr>
                          <m:t>2</m:t>
                        </m:r>
                      </m:sup>
                    </m:sSup>
                    <m:r>
                      <a:rPr lang="en-AU" sz="2400" b="0" i="1" smtClean="0">
                        <a:latin typeface="Cambria Math" panose="02040503050406030204" pitchFamily="18" charset="0"/>
                      </a:rPr>
                      <m:t>−8</m:t>
                    </m:r>
                    <m:r>
                      <a:rPr lang="en-AU" sz="2400" b="0" i="1" smtClean="0">
                        <a:latin typeface="Cambria Math" panose="02040503050406030204" pitchFamily="18" charset="0"/>
                      </a:rPr>
                      <m:t>𝑥</m:t>
                    </m:r>
                    <m:r>
                      <a:rPr lang="en-AU" sz="2400" b="0" i="1" smtClean="0">
                        <a:latin typeface="Cambria Math" panose="02040503050406030204" pitchFamily="18" charset="0"/>
                      </a:rPr>
                      <m:t>−3</m:t>
                    </m:r>
                  </m:oMath>
                </a14:m>
                <a:endParaRPr lang="en-AU" sz="2400" dirty="0"/>
              </a:p>
            </p:txBody>
          </p:sp>
        </mc:Choice>
        <mc:Fallback>
          <p:sp>
            <p:nvSpPr>
              <p:cNvPr id="18" name="Rectangle 17"/>
              <p:cNvSpPr>
                <a:spLocks noRot="1" noChangeAspect="1" noMove="1" noResize="1" noEditPoints="1" noAdjustHandles="1" noChangeArrowheads="1" noChangeShapeType="1" noTextEdit="1"/>
              </p:cNvSpPr>
              <p:nvPr/>
            </p:nvSpPr>
            <p:spPr>
              <a:xfrm>
                <a:off x="6887756" y="1612352"/>
                <a:ext cx="3721770" cy="624273"/>
              </a:xfrm>
              <a:prstGeom prst="rect">
                <a:avLst/>
              </a:prstGeom>
              <a:blipFill>
                <a:blip r:embed="rId9"/>
                <a:stretch>
                  <a:fillRect l="-2623" b="-8738"/>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9" name="Rectangle 18"/>
              <p:cNvSpPr/>
              <p:nvPr/>
            </p:nvSpPr>
            <p:spPr>
              <a:xfrm>
                <a:off x="7199241" y="2288907"/>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3</m:t>
                      </m:r>
                      <m:sSup>
                        <m:sSupPr>
                          <m:ctrlPr>
                            <a:rPr lang="en-AU" sz="2400" b="0" i="1" smtClean="0">
                              <a:latin typeface="Cambria Math" panose="02040503050406030204" pitchFamily="18" charset="0"/>
                            </a:rPr>
                          </m:ctrlPr>
                        </m:sSupPr>
                        <m:e>
                          <m:r>
                            <a:rPr lang="en-AU" sz="2400" b="0" i="1" smtClean="0">
                              <a:latin typeface="Cambria Math" panose="02040503050406030204" pitchFamily="18" charset="0"/>
                            </a:rPr>
                            <m:t>𝑥</m:t>
                          </m:r>
                        </m:e>
                        <m:sup>
                          <m:r>
                            <a:rPr lang="en-AU" sz="2400" b="0" i="1" smtClean="0">
                              <a:latin typeface="Cambria Math" panose="02040503050406030204" pitchFamily="18" charset="0"/>
                            </a:rPr>
                            <m:t>2</m:t>
                          </m:r>
                        </m:sup>
                      </m:sSup>
                      <m:r>
                        <a:rPr lang="en-AU" sz="2400" b="0" i="1" smtClean="0">
                          <a:latin typeface="Cambria Math" panose="02040503050406030204" pitchFamily="18" charset="0"/>
                        </a:rPr>
                        <m:t>−8</m:t>
                      </m:r>
                      <m:r>
                        <a:rPr lang="en-AU" sz="2400" b="0" i="1" smtClean="0">
                          <a:latin typeface="Cambria Math" panose="02040503050406030204" pitchFamily="18" charset="0"/>
                        </a:rPr>
                        <m:t>𝑥</m:t>
                      </m:r>
                      <m:r>
                        <a:rPr lang="en-AU" sz="2400" b="0" i="1" smtClean="0">
                          <a:latin typeface="Cambria Math" panose="02040503050406030204" pitchFamily="18" charset="0"/>
                        </a:rPr>
                        <m:t>−3=0</m:t>
                      </m:r>
                    </m:oMath>
                  </m:oMathPara>
                </a14:m>
                <a:endParaRPr lang="en-AU" sz="2400" dirty="0"/>
              </a:p>
            </p:txBody>
          </p:sp>
        </mc:Choice>
        <mc:Fallback>
          <p:sp>
            <p:nvSpPr>
              <p:cNvPr id="19" name="Rectangle 18"/>
              <p:cNvSpPr>
                <a:spLocks noRot="1" noChangeAspect="1" noMove="1" noResize="1" noEditPoints="1" noAdjustHandles="1" noChangeArrowheads="1" noChangeShapeType="1" noTextEdit="1"/>
              </p:cNvSpPr>
              <p:nvPr/>
            </p:nvSpPr>
            <p:spPr>
              <a:xfrm>
                <a:off x="7199241" y="2288907"/>
                <a:ext cx="3721770" cy="461665"/>
              </a:xfrm>
              <a:prstGeom prst="rect">
                <a:avLst/>
              </a:prstGeom>
              <a:blipFill>
                <a:blip r:embed="rId10"/>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1" name="Rectangle 20"/>
              <p:cNvSpPr/>
              <p:nvPr/>
            </p:nvSpPr>
            <p:spPr>
              <a:xfrm>
                <a:off x="7202771" y="2769072"/>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ctrlPr>
                            <a:rPr lang="en-AU" sz="2400" b="0" i="1" smtClean="0">
                              <a:latin typeface="Cambria Math" panose="02040503050406030204" pitchFamily="18" charset="0"/>
                            </a:rPr>
                          </m:ctrlPr>
                        </m:dPr>
                        <m:e>
                          <m:r>
                            <a:rPr lang="en-AU" sz="2400" b="0" i="1" smtClean="0">
                              <a:latin typeface="Cambria Math" panose="02040503050406030204" pitchFamily="18" charset="0"/>
                            </a:rPr>
                            <m:t>3</m:t>
                          </m:r>
                          <m:r>
                            <a:rPr lang="en-AU" sz="2400" b="0" i="1" smtClean="0">
                              <a:latin typeface="Cambria Math" panose="02040503050406030204" pitchFamily="18" charset="0"/>
                            </a:rPr>
                            <m:t>𝑥</m:t>
                          </m:r>
                          <m:r>
                            <a:rPr lang="en-AU" sz="2400" b="0" i="1" smtClean="0">
                              <a:latin typeface="Cambria Math" panose="02040503050406030204" pitchFamily="18" charset="0"/>
                            </a:rPr>
                            <m:t>+1</m:t>
                          </m:r>
                        </m:e>
                      </m:d>
                      <m:d>
                        <m:dPr>
                          <m:ctrlPr>
                            <a:rPr lang="en-AU" sz="2400" b="0" i="1" smtClean="0">
                              <a:latin typeface="Cambria Math" panose="02040503050406030204" pitchFamily="18" charset="0"/>
                            </a:rPr>
                          </m:ctrlPr>
                        </m:dPr>
                        <m:e>
                          <m:r>
                            <a:rPr lang="en-AU" sz="2400" b="0" i="1" smtClean="0">
                              <a:latin typeface="Cambria Math" panose="02040503050406030204" pitchFamily="18" charset="0"/>
                            </a:rPr>
                            <m:t>𝑥</m:t>
                          </m:r>
                          <m:r>
                            <a:rPr lang="en-AU" sz="2400" b="0" i="1" smtClean="0">
                              <a:latin typeface="Cambria Math" panose="02040503050406030204" pitchFamily="18" charset="0"/>
                            </a:rPr>
                            <m:t>−3</m:t>
                          </m:r>
                        </m:e>
                      </m:d>
                      <m:r>
                        <a:rPr lang="en-AU" sz="2400" b="0" i="1" smtClean="0">
                          <a:latin typeface="Cambria Math" panose="02040503050406030204" pitchFamily="18" charset="0"/>
                        </a:rPr>
                        <m:t>=0</m:t>
                      </m:r>
                    </m:oMath>
                  </m:oMathPara>
                </a14:m>
                <a:endParaRPr lang="en-AU" sz="2400" dirty="0"/>
              </a:p>
            </p:txBody>
          </p:sp>
        </mc:Choice>
        <mc:Fallback>
          <p:sp>
            <p:nvSpPr>
              <p:cNvPr id="21" name="Rectangle 20"/>
              <p:cNvSpPr>
                <a:spLocks noRot="1" noChangeAspect="1" noMove="1" noResize="1" noEditPoints="1" noAdjustHandles="1" noChangeArrowheads="1" noChangeShapeType="1" noTextEdit="1"/>
              </p:cNvSpPr>
              <p:nvPr/>
            </p:nvSpPr>
            <p:spPr>
              <a:xfrm>
                <a:off x="7202771" y="2769072"/>
                <a:ext cx="3721770" cy="461665"/>
              </a:xfrm>
              <a:prstGeom prst="rect">
                <a:avLst/>
              </a:prstGeom>
              <a:blipFill>
                <a:blip r:embed="rId11"/>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2" name="Rectangle 21"/>
              <p:cNvSpPr/>
              <p:nvPr/>
            </p:nvSpPr>
            <p:spPr>
              <a:xfrm>
                <a:off x="6255933" y="4337628"/>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𝑥</m:t>
                      </m:r>
                      <m:r>
                        <a:rPr lang="en-AU" sz="2400" b="0" i="1" smtClean="0">
                          <a:latin typeface="Cambria Math" panose="02040503050406030204" pitchFamily="18" charset="0"/>
                        </a:rPr>
                        <m:t>=3</m:t>
                      </m:r>
                    </m:oMath>
                  </m:oMathPara>
                </a14:m>
                <a:endParaRPr lang="en-AU" sz="2400" dirty="0"/>
              </a:p>
            </p:txBody>
          </p:sp>
        </mc:Choice>
        <mc:Fallback>
          <p:sp>
            <p:nvSpPr>
              <p:cNvPr id="22" name="Rectangle 21"/>
              <p:cNvSpPr>
                <a:spLocks noRot="1" noChangeAspect="1" noMove="1" noResize="1" noEditPoints="1" noAdjustHandles="1" noChangeArrowheads="1" noChangeShapeType="1" noTextEdit="1"/>
              </p:cNvSpPr>
              <p:nvPr/>
            </p:nvSpPr>
            <p:spPr>
              <a:xfrm>
                <a:off x="6255933" y="4337628"/>
                <a:ext cx="3721770" cy="461665"/>
              </a:xfrm>
              <a:prstGeom prst="rect">
                <a:avLst/>
              </a:prstGeom>
              <a:blipFill>
                <a:blip r:embed="rId12"/>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3" name="Rectangle 22"/>
              <p:cNvSpPr/>
              <p:nvPr/>
            </p:nvSpPr>
            <p:spPr>
              <a:xfrm>
                <a:off x="8835037" y="4337627"/>
                <a:ext cx="1542716"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𝑦</m:t>
                      </m:r>
                      <m:r>
                        <a:rPr lang="en-AU" sz="2400" b="0" i="1" smtClean="0">
                          <a:latin typeface="Cambria Math" panose="02040503050406030204" pitchFamily="18" charset="0"/>
                        </a:rPr>
                        <m:t>=2</m:t>
                      </m:r>
                    </m:oMath>
                  </m:oMathPara>
                </a14:m>
                <a:endParaRPr lang="en-AU" sz="2400" dirty="0"/>
              </a:p>
            </p:txBody>
          </p:sp>
        </mc:Choice>
        <mc:Fallback>
          <p:sp>
            <p:nvSpPr>
              <p:cNvPr id="23" name="Rectangle 22"/>
              <p:cNvSpPr>
                <a:spLocks noRot="1" noChangeAspect="1" noMove="1" noResize="1" noEditPoints="1" noAdjustHandles="1" noChangeArrowheads="1" noChangeShapeType="1" noTextEdit="1"/>
              </p:cNvSpPr>
              <p:nvPr/>
            </p:nvSpPr>
            <p:spPr>
              <a:xfrm>
                <a:off x="8835037" y="4337627"/>
                <a:ext cx="1542716" cy="461665"/>
              </a:xfrm>
              <a:prstGeom prst="rect">
                <a:avLst/>
              </a:prstGeom>
              <a:blipFill>
                <a:blip r:embed="rId13"/>
                <a:stretch>
                  <a:fillRect b="-1066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4" name="Rectangle 23"/>
              <p:cNvSpPr/>
              <p:nvPr/>
            </p:nvSpPr>
            <p:spPr>
              <a:xfrm>
                <a:off x="532727" y="4705945"/>
                <a:ext cx="3721770" cy="624273"/>
              </a:xfrm>
              <a:prstGeom prst="rect">
                <a:avLst/>
              </a:prstGeom>
            </p:spPr>
            <p:txBody>
              <a:bodyPr wrap="square">
                <a:spAutoFit/>
              </a:bodyPr>
              <a:lstStyle/>
              <a:p>
                <a:r>
                  <a:rPr lang="en-GB" sz="2400" dirty="0"/>
                  <a:t>c</a:t>
                </a:r>
                <a:r>
                  <a:rPr lang="en-GB" sz="2400" b="0" dirty="0"/>
                  <a:t>) </a:t>
                </a:r>
                <a14:m>
                  <m:oMath xmlns:m="http://schemas.openxmlformats.org/officeDocument/2006/math">
                    <m:f>
                      <m:fPr>
                        <m:ctrlPr>
                          <a:rPr lang="en-AU" sz="2400" b="0" i="1" smtClean="0">
                            <a:latin typeface="Cambria Math" panose="02040503050406030204" pitchFamily="18" charset="0"/>
                          </a:rPr>
                        </m:ctrlPr>
                      </m:fPr>
                      <m:num>
                        <m:r>
                          <a:rPr lang="en-AU" sz="2400" b="0" i="1" smtClean="0">
                            <a:latin typeface="Cambria Math" panose="02040503050406030204" pitchFamily="18" charset="0"/>
                          </a:rPr>
                          <m:t>𝑑𝑧</m:t>
                        </m:r>
                      </m:num>
                      <m:den>
                        <m:r>
                          <a:rPr lang="en-AU" sz="2400" b="0" i="1" smtClean="0">
                            <a:latin typeface="Cambria Math" panose="02040503050406030204" pitchFamily="18" charset="0"/>
                          </a:rPr>
                          <m:t>𝑑𝑥</m:t>
                        </m:r>
                      </m:den>
                    </m:f>
                    <m:r>
                      <a:rPr lang="en-AU" sz="2400" b="0" i="1" smtClean="0">
                        <a:latin typeface="Cambria Math" panose="02040503050406030204" pitchFamily="18" charset="0"/>
                      </a:rPr>
                      <m:t>=4</m:t>
                    </m:r>
                    <m:sSup>
                      <m:sSupPr>
                        <m:ctrlPr>
                          <a:rPr lang="en-AU" sz="2400" b="0" i="1" smtClean="0">
                            <a:latin typeface="Cambria Math" panose="02040503050406030204" pitchFamily="18" charset="0"/>
                          </a:rPr>
                        </m:ctrlPr>
                      </m:sSupPr>
                      <m:e>
                        <m:r>
                          <a:rPr lang="en-AU" sz="2400" b="0" i="1" smtClean="0">
                            <a:latin typeface="Cambria Math" panose="02040503050406030204" pitchFamily="18" charset="0"/>
                          </a:rPr>
                          <m:t>𝑥</m:t>
                        </m:r>
                      </m:e>
                      <m:sup>
                        <m:r>
                          <a:rPr lang="en-AU" sz="2400" b="0" i="1" smtClean="0">
                            <a:latin typeface="Cambria Math" panose="02040503050406030204" pitchFamily="18" charset="0"/>
                          </a:rPr>
                          <m:t>3</m:t>
                        </m:r>
                      </m:sup>
                    </m:sSup>
                    <m:r>
                      <a:rPr lang="en-AU" sz="2400" b="0" i="1" smtClean="0">
                        <a:latin typeface="Cambria Math" panose="02040503050406030204" pitchFamily="18" charset="0"/>
                      </a:rPr>
                      <m:t>−32</m:t>
                    </m:r>
                  </m:oMath>
                </a14:m>
                <a:endParaRPr lang="en-AU" sz="2400" dirty="0"/>
              </a:p>
            </p:txBody>
          </p:sp>
        </mc:Choice>
        <mc:Fallback>
          <p:sp>
            <p:nvSpPr>
              <p:cNvPr id="24" name="Rectangle 23"/>
              <p:cNvSpPr>
                <a:spLocks noRot="1" noChangeAspect="1" noMove="1" noResize="1" noEditPoints="1" noAdjustHandles="1" noChangeArrowheads="1" noChangeShapeType="1" noTextEdit="1"/>
              </p:cNvSpPr>
              <p:nvPr/>
            </p:nvSpPr>
            <p:spPr>
              <a:xfrm>
                <a:off x="532727" y="4705945"/>
                <a:ext cx="3721770" cy="624273"/>
              </a:xfrm>
              <a:prstGeom prst="rect">
                <a:avLst/>
              </a:prstGeom>
              <a:blipFill>
                <a:blip r:embed="rId14"/>
                <a:stretch>
                  <a:fillRect l="-2455" b="-9804"/>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5" name="Rectangle 24"/>
              <p:cNvSpPr/>
              <p:nvPr/>
            </p:nvSpPr>
            <p:spPr>
              <a:xfrm>
                <a:off x="37427" y="5477238"/>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0=4</m:t>
                      </m:r>
                      <m:sSup>
                        <m:sSupPr>
                          <m:ctrlPr>
                            <a:rPr lang="en-AU" sz="2400" b="0" i="1" smtClean="0">
                              <a:latin typeface="Cambria Math" panose="02040503050406030204" pitchFamily="18" charset="0"/>
                            </a:rPr>
                          </m:ctrlPr>
                        </m:sSupPr>
                        <m:e>
                          <m:r>
                            <a:rPr lang="en-AU" sz="2400" b="0" i="1" smtClean="0">
                              <a:latin typeface="Cambria Math" panose="02040503050406030204" pitchFamily="18" charset="0"/>
                            </a:rPr>
                            <m:t>𝑥</m:t>
                          </m:r>
                        </m:e>
                        <m:sup>
                          <m:r>
                            <a:rPr lang="en-AU" sz="2400" b="0" i="1" smtClean="0">
                              <a:latin typeface="Cambria Math" panose="02040503050406030204" pitchFamily="18" charset="0"/>
                            </a:rPr>
                            <m:t>3</m:t>
                          </m:r>
                        </m:sup>
                      </m:sSup>
                      <m:r>
                        <a:rPr lang="en-AU" sz="2400" b="0" i="1" smtClean="0">
                          <a:latin typeface="Cambria Math" panose="02040503050406030204" pitchFamily="18" charset="0"/>
                        </a:rPr>
                        <m:t>−32</m:t>
                      </m:r>
                    </m:oMath>
                  </m:oMathPara>
                </a14:m>
                <a:endParaRPr lang="en-AU" sz="2400" dirty="0"/>
              </a:p>
            </p:txBody>
          </p:sp>
        </mc:Choice>
        <mc:Fallback>
          <p:sp>
            <p:nvSpPr>
              <p:cNvPr id="25" name="Rectangle 24"/>
              <p:cNvSpPr>
                <a:spLocks noRot="1" noChangeAspect="1" noMove="1" noResize="1" noEditPoints="1" noAdjustHandles="1" noChangeArrowheads="1" noChangeShapeType="1" noTextEdit="1"/>
              </p:cNvSpPr>
              <p:nvPr/>
            </p:nvSpPr>
            <p:spPr>
              <a:xfrm>
                <a:off x="37427" y="5477238"/>
                <a:ext cx="3721770" cy="461665"/>
              </a:xfrm>
              <a:prstGeom prst="rect">
                <a:avLst/>
              </a:prstGeom>
              <a:blipFill>
                <a:blip r:embed="rId15"/>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8" name="Rectangle 27"/>
              <p:cNvSpPr/>
              <p:nvPr/>
            </p:nvSpPr>
            <p:spPr>
              <a:xfrm>
                <a:off x="77733" y="5930440"/>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𝑥</m:t>
                      </m:r>
                      <m:r>
                        <a:rPr lang="en-AU" sz="2400" b="0" i="1" smtClean="0">
                          <a:latin typeface="Cambria Math" panose="02040503050406030204" pitchFamily="18" charset="0"/>
                        </a:rPr>
                        <m:t>=2</m:t>
                      </m:r>
                    </m:oMath>
                  </m:oMathPara>
                </a14:m>
                <a:endParaRPr lang="en-AU" sz="2400" dirty="0"/>
              </a:p>
            </p:txBody>
          </p:sp>
        </mc:Choice>
        <mc:Fallback>
          <p:sp>
            <p:nvSpPr>
              <p:cNvPr id="28" name="Rectangle 27"/>
              <p:cNvSpPr>
                <a:spLocks noRot="1" noChangeAspect="1" noMove="1" noResize="1" noEditPoints="1" noAdjustHandles="1" noChangeArrowheads="1" noChangeShapeType="1" noTextEdit="1"/>
              </p:cNvSpPr>
              <p:nvPr/>
            </p:nvSpPr>
            <p:spPr>
              <a:xfrm>
                <a:off x="77733" y="5930440"/>
                <a:ext cx="3721770" cy="461665"/>
              </a:xfrm>
              <a:prstGeom prst="rect">
                <a:avLst/>
              </a:prstGeom>
              <a:blipFill>
                <a:blip r:embed="rId16"/>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9" name="Rectangle 28"/>
              <p:cNvSpPr/>
              <p:nvPr/>
            </p:nvSpPr>
            <p:spPr>
              <a:xfrm>
                <a:off x="77733" y="6350421"/>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𝑧</m:t>
                      </m:r>
                      <m:r>
                        <a:rPr lang="en-AU" sz="2400" b="0" i="1" smtClean="0">
                          <a:latin typeface="Cambria Math" panose="02040503050406030204" pitchFamily="18" charset="0"/>
                        </a:rPr>
                        <m:t>=2</m:t>
                      </m:r>
                    </m:oMath>
                  </m:oMathPara>
                </a14:m>
                <a:endParaRPr lang="en-AU" sz="2400" dirty="0"/>
              </a:p>
            </p:txBody>
          </p:sp>
        </mc:Choice>
        <mc:Fallback>
          <p:sp>
            <p:nvSpPr>
              <p:cNvPr id="29" name="Rectangle 28"/>
              <p:cNvSpPr>
                <a:spLocks noRot="1" noChangeAspect="1" noMove="1" noResize="1" noEditPoints="1" noAdjustHandles="1" noChangeArrowheads="1" noChangeShapeType="1" noTextEdit="1"/>
              </p:cNvSpPr>
              <p:nvPr/>
            </p:nvSpPr>
            <p:spPr>
              <a:xfrm>
                <a:off x="77733" y="6350421"/>
                <a:ext cx="3721770" cy="461665"/>
              </a:xfrm>
              <a:prstGeom prst="rect">
                <a:avLst/>
              </a:prstGeom>
              <a:blipFill>
                <a:blip r:embed="rId17"/>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31" name="Rectangle 30"/>
              <p:cNvSpPr/>
              <p:nvPr/>
            </p:nvSpPr>
            <p:spPr>
              <a:xfrm>
                <a:off x="6407005" y="4714749"/>
                <a:ext cx="5506121" cy="461665"/>
              </a:xfrm>
              <a:prstGeom prst="rect">
                <a:avLst/>
              </a:prstGeom>
            </p:spPr>
            <p:txBody>
              <a:bodyPr wrap="square">
                <a:spAutoFit/>
              </a:bodyPr>
              <a:lstStyle/>
              <a:p>
                <a:r>
                  <a:rPr lang="en-AU" sz="2400" b="0" dirty="0"/>
                  <a:t>Coordinates of stationary point: </a:t>
                </a:r>
                <a14:m>
                  <m:oMath xmlns:m="http://schemas.openxmlformats.org/officeDocument/2006/math">
                    <m:r>
                      <a:rPr lang="en-AU" sz="2400" b="0" i="1" smtClean="0">
                        <a:latin typeface="Cambria Math" panose="02040503050406030204" pitchFamily="18" charset="0"/>
                      </a:rPr>
                      <m:t>(3, 2)</m:t>
                    </m:r>
                  </m:oMath>
                </a14:m>
                <a:endParaRPr lang="en-AU" sz="2400" dirty="0"/>
              </a:p>
            </p:txBody>
          </p:sp>
        </mc:Choice>
        <mc:Fallback>
          <p:sp>
            <p:nvSpPr>
              <p:cNvPr id="31" name="Rectangle 30"/>
              <p:cNvSpPr>
                <a:spLocks noRot="1" noChangeAspect="1" noMove="1" noResize="1" noEditPoints="1" noAdjustHandles="1" noChangeArrowheads="1" noChangeShapeType="1" noTextEdit="1"/>
              </p:cNvSpPr>
              <p:nvPr/>
            </p:nvSpPr>
            <p:spPr>
              <a:xfrm>
                <a:off x="6407005" y="4714749"/>
                <a:ext cx="5506121" cy="461665"/>
              </a:xfrm>
              <a:prstGeom prst="rect">
                <a:avLst/>
              </a:prstGeom>
              <a:blipFill>
                <a:blip r:embed="rId18"/>
                <a:stretch>
                  <a:fillRect l="-1661"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32" name="Rectangle 31"/>
              <p:cNvSpPr/>
              <p:nvPr/>
            </p:nvSpPr>
            <p:spPr>
              <a:xfrm>
                <a:off x="2610697" y="6304570"/>
                <a:ext cx="5506121" cy="461665"/>
              </a:xfrm>
              <a:prstGeom prst="rect">
                <a:avLst/>
              </a:prstGeom>
            </p:spPr>
            <p:txBody>
              <a:bodyPr wrap="square">
                <a:spAutoFit/>
              </a:bodyPr>
              <a:lstStyle/>
              <a:p>
                <a:r>
                  <a:rPr lang="en-AU" sz="2400" b="0" dirty="0"/>
                  <a:t>Coordinates of stationary point: </a:t>
                </a:r>
                <a14:m>
                  <m:oMath xmlns:m="http://schemas.openxmlformats.org/officeDocument/2006/math">
                    <m:r>
                      <a:rPr lang="en-AU" sz="2400" b="0" i="1" smtClean="0">
                        <a:latin typeface="Cambria Math" panose="02040503050406030204" pitchFamily="18" charset="0"/>
                      </a:rPr>
                      <m:t>(2, 2)</m:t>
                    </m:r>
                  </m:oMath>
                </a14:m>
                <a:endParaRPr lang="en-AU" sz="2400" dirty="0"/>
              </a:p>
            </p:txBody>
          </p:sp>
        </mc:Choice>
        <mc:Fallback>
          <p:sp>
            <p:nvSpPr>
              <p:cNvPr id="32" name="Rectangle 31"/>
              <p:cNvSpPr>
                <a:spLocks noRot="1" noChangeAspect="1" noMove="1" noResize="1" noEditPoints="1" noAdjustHandles="1" noChangeArrowheads="1" noChangeShapeType="1" noTextEdit="1"/>
              </p:cNvSpPr>
              <p:nvPr/>
            </p:nvSpPr>
            <p:spPr>
              <a:xfrm>
                <a:off x="2610697" y="6304570"/>
                <a:ext cx="5506121" cy="461665"/>
              </a:xfrm>
              <a:prstGeom prst="rect">
                <a:avLst/>
              </a:prstGeom>
              <a:blipFill>
                <a:blip r:embed="rId19"/>
                <a:stretch>
                  <a:fillRect l="-1661" t="-10526" b="-28947"/>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4D98C0B4-4AAF-F534-EB7E-208255B50F1B}"/>
                  </a:ext>
                </a:extLst>
              </p:cNvPr>
              <p:cNvSpPr/>
              <p:nvPr/>
            </p:nvSpPr>
            <p:spPr>
              <a:xfrm>
                <a:off x="7506880" y="3237661"/>
                <a:ext cx="3721770" cy="615746"/>
              </a:xfrm>
              <a:prstGeom prst="rect">
                <a:avLst/>
              </a:prstGeom>
            </p:spPr>
            <p:txBody>
              <a:bodyPr wrap="square">
                <a:spAutoFit/>
              </a:bodyPr>
              <a:lstStyle/>
              <a:p>
                <a:pPr/>
                <a14:m>
                  <m:oMath xmlns:m="http://schemas.openxmlformats.org/officeDocument/2006/math">
                    <m:r>
                      <a:rPr lang="en-AU" sz="2400" b="0" i="1" smtClean="0">
                        <a:latin typeface="Cambria Math" panose="02040503050406030204" pitchFamily="18" charset="0"/>
                      </a:rPr>
                      <m:t>𝑥</m:t>
                    </m:r>
                    <m:r>
                      <a:rPr lang="en-AU"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num>
                      <m:den>
                        <m:r>
                          <a:rPr lang="en-US" sz="2400" b="0" i="1" smtClean="0">
                            <a:latin typeface="Cambria Math" panose="02040503050406030204" pitchFamily="18" charset="0"/>
                          </a:rPr>
                          <m:t>3</m:t>
                        </m:r>
                      </m:den>
                    </m:f>
                    <m:r>
                      <a:rPr lang="en-US" sz="2400" b="0" i="1" smtClean="0">
                        <a:latin typeface="Cambria Math" panose="02040503050406030204" pitchFamily="18" charset="0"/>
                      </a:rPr>
                      <m:t>,  </m:t>
                    </m:r>
                    <m:r>
                      <a:rPr lang="en-US" sz="2400" b="0" i="1" smtClean="0">
                        <a:latin typeface="Cambria Math" panose="02040503050406030204" pitchFamily="18" charset="0"/>
                      </a:rPr>
                      <m:t>𝑥</m:t>
                    </m:r>
                    <m:r>
                      <a:rPr lang="en-US" sz="2400" b="0" i="1" smtClean="0">
                        <a:latin typeface="Cambria Math" panose="02040503050406030204" pitchFamily="18" charset="0"/>
                      </a:rPr>
                      <m:t>=3</m:t>
                    </m:r>
                  </m:oMath>
                </a14:m>
                <a:r>
                  <a:rPr lang="en-AU" sz="2400" dirty="0"/>
                  <a:t> </a:t>
                </a:r>
              </a:p>
            </p:txBody>
          </p:sp>
        </mc:Choice>
        <mc:Fallback>
          <p:sp>
            <p:nvSpPr>
              <p:cNvPr id="3" name="Rectangle 2">
                <a:extLst>
                  <a:ext uri="{FF2B5EF4-FFF2-40B4-BE49-F238E27FC236}">
                    <a16:creationId xmlns:a16="http://schemas.microsoft.com/office/drawing/2014/main" id="{4D98C0B4-4AAF-F534-EB7E-208255B50F1B}"/>
                  </a:ext>
                </a:extLst>
              </p:cNvPr>
              <p:cNvSpPr>
                <a:spLocks noRot="1" noChangeAspect="1" noMove="1" noResize="1" noEditPoints="1" noAdjustHandles="1" noChangeArrowheads="1" noChangeShapeType="1" noTextEdit="1"/>
              </p:cNvSpPr>
              <p:nvPr/>
            </p:nvSpPr>
            <p:spPr>
              <a:xfrm>
                <a:off x="7506880" y="3237661"/>
                <a:ext cx="3721770" cy="615746"/>
              </a:xfrm>
              <a:prstGeom prst="rect">
                <a:avLst/>
              </a:prstGeom>
              <a:blipFill>
                <a:blip r:embed="rId20"/>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C8E4A496-B4F0-D9D3-BE59-AFE4E3984C48}"/>
                  </a:ext>
                </a:extLst>
              </p:cNvPr>
              <p:cNvSpPr/>
              <p:nvPr/>
            </p:nvSpPr>
            <p:spPr>
              <a:xfrm>
                <a:off x="6122252" y="3881170"/>
                <a:ext cx="6616579" cy="461665"/>
              </a:xfrm>
              <a:prstGeom prst="rect">
                <a:avLst/>
              </a:prstGeom>
            </p:spPr>
            <p:txBody>
              <a:bodyPr wrap="square">
                <a:spAutoFit/>
              </a:bodyPr>
              <a:lstStyle/>
              <a:p>
                <a:r>
                  <a:rPr lang="en-AU" sz="2400" b="0" dirty="0"/>
                  <a:t>But </a:t>
                </a:r>
                <a14:m>
                  <m:oMath xmlns:m="http://schemas.openxmlformats.org/officeDocument/2006/math">
                    <m:r>
                      <a:rPr lang="en-US" sz="2400" b="0" i="1" smtClean="0">
                        <a:latin typeface="Cambria Math" panose="02040503050406030204" pitchFamily="18" charset="0"/>
                      </a:rPr>
                      <m:t>𝑥</m:t>
                    </m:r>
                    <m:r>
                      <a:rPr lang="en-US" sz="2400" b="0" i="1" smtClean="0">
                        <a:latin typeface="Cambria Math" panose="02040503050406030204" pitchFamily="18" charset="0"/>
                      </a:rPr>
                      <m:t>&gt;0, ∴</m:t>
                    </m:r>
                  </m:oMath>
                </a14:m>
                <a:r>
                  <a:rPr lang="en-AU" sz="2400" dirty="0"/>
                  <a:t> only acceptable solution is </a:t>
                </a:r>
                <a14:m>
                  <m:oMath xmlns:m="http://schemas.openxmlformats.org/officeDocument/2006/math">
                    <m:r>
                      <a:rPr lang="en-US" sz="2400" i="1">
                        <a:latin typeface="Cambria Math" panose="02040503050406030204" pitchFamily="18" charset="0"/>
                      </a:rPr>
                      <m:t>𝑥</m:t>
                    </m:r>
                    <m:r>
                      <a:rPr lang="en-US" sz="2400" b="0" i="1" smtClean="0">
                        <a:latin typeface="Cambria Math" panose="02040503050406030204" pitchFamily="18" charset="0"/>
                      </a:rPr>
                      <m:t>=3</m:t>
                    </m:r>
                  </m:oMath>
                </a14:m>
                <a:r>
                  <a:rPr lang="en-AU" sz="2400" dirty="0"/>
                  <a:t> </a:t>
                </a:r>
              </a:p>
            </p:txBody>
          </p:sp>
        </mc:Choice>
        <mc:Fallback>
          <p:sp>
            <p:nvSpPr>
              <p:cNvPr id="5" name="Rectangle 4">
                <a:extLst>
                  <a:ext uri="{FF2B5EF4-FFF2-40B4-BE49-F238E27FC236}">
                    <a16:creationId xmlns:a16="http://schemas.microsoft.com/office/drawing/2014/main" id="{C8E4A496-B4F0-D9D3-BE59-AFE4E3984C48}"/>
                  </a:ext>
                </a:extLst>
              </p:cNvPr>
              <p:cNvSpPr>
                <a:spLocks noRot="1" noChangeAspect="1" noMove="1" noResize="1" noEditPoints="1" noAdjustHandles="1" noChangeArrowheads="1" noChangeShapeType="1" noTextEdit="1"/>
              </p:cNvSpPr>
              <p:nvPr/>
            </p:nvSpPr>
            <p:spPr>
              <a:xfrm>
                <a:off x="6122252" y="3881170"/>
                <a:ext cx="6616579" cy="461665"/>
              </a:xfrm>
              <a:prstGeom prst="rect">
                <a:avLst/>
              </a:prstGeom>
              <a:blipFill>
                <a:blip r:embed="rId21"/>
                <a:stretch>
                  <a:fillRect l="-1381" t="-10667" b="-30667"/>
                </a:stretch>
              </a:blipFill>
            </p:spPr>
            <p:txBody>
              <a:bodyPr/>
              <a:lstStyle/>
              <a:p>
                <a:r>
                  <a:rPr lang="en-AU">
                    <a:noFill/>
                  </a:rPr>
                  <a:t> </a:t>
                </a:r>
              </a:p>
            </p:txBody>
          </p:sp>
        </mc:Fallback>
      </mc:AlternateContent>
    </p:spTree>
    <p:extLst>
      <p:ext uri="{BB962C8B-B14F-4D97-AF65-F5344CB8AC3E}">
        <p14:creationId xmlns:p14="http://schemas.microsoft.com/office/powerpoint/2010/main" val="46753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5" grpId="0"/>
      <p:bldP spid="16" grpId="0"/>
      <p:bldP spid="17" grpId="0"/>
      <p:bldP spid="18" grpId="0"/>
      <p:bldP spid="19" grpId="0"/>
      <p:bldP spid="21" grpId="0"/>
      <p:bldP spid="22" grpId="0"/>
      <p:bldP spid="23" grpId="0"/>
      <p:bldP spid="24" grpId="0"/>
      <p:bldP spid="25" grpId="0"/>
      <p:bldP spid="28" grpId="0"/>
      <p:bldP spid="29" grpId="0"/>
      <p:bldP spid="31" grpId="0"/>
      <p:bldP spid="32" grpId="0"/>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4B07689-760D-4D71-9448-AFF1CCEB30E0}"/>
              </a:ext>
            </a:extLst>
          </p:cNvPr>
          <p:cNvSpPr txBox="1"/>
          <p:nvPr/>
        </p:nvSpPr>
        <p:spPr>
          <a:xfrm>
            <a:off x="9430542" y="0"/>
            <a:ext cx="3043350" cy="584775"/>
          </a:xfrm>
          <a:prstGeom prst="homePlate">
            <a:avLst/>
          </a:prstGeom>
          <a:solidFill>
            <a:srgbClr val="002060"/>
          </a:solidFill>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Guided Practice </a:t>
            </a:r>
          </a:p>
        </p:txBody>
      </p:sp>
      <mc:AlternateContent xmlns:mc="http://schemas.openxmlformats.org/markup-compatibility/2006" xmlns:a14="http://schemas.microsoft.com/office/drawing/2010/main">
        <mc:Choice Requires="a14">
          <p:sp>
            <p:nvSpPr>
              <p:cNvPr id="9" name="Rectangle 8"/>
              <p:cNvSpPr/>
              <p:nvPr/>
            </p:nvSpPr>
            <p:spPr>
              <a:xfrm>
                <a:off x="806342" y="3932744"/>
                <a:ext cx="3721770" cy="79361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AU" sz="2400" b="0" i="1" smtClean="0">
                              <a:latin typeface="Cambria Math" panose="02040503050406030204" pitchFamily="18" charset="0"/>
                            </a:rPr>
                          </m:ctrlPr>
                        </m:fPr>
                        <m:num>
                          <m:r>
                            <a:rPr lang="en-AU" sz="2400" b="0" i="1" smtClean="0">
                              <a:latin typeface="Cambria Math" panose="02040503050406030204" pitchFamily="18" charset="0"/>
                            </a:rPr>
                            <m:t>𝑑𝑦</m:t>
                          </m:r>
                        </m:num>
                        <m:den>
                          <m:r>
                            <a:rPr lang="en-AU" sz="2400" b="0" i="1" smtClean="0">
                              <a:latin typeface="Cambria Math" panose="02040503050406030204" pitchFamily="18" charset="0"/>
                            </a:rPr>
                            <m:t>𝑑𝑥</m:t>
                          </m:r>
                        </m:den>
                      </m:f>
                      <m:r>
                        <a:rPr lang="en-AU" sz="2400" b="0" i="1" smtClean="0">
                          <a:latin typeface="Cambria Math" panose="02040503050406030204" pitchFamily="18" charset="0"/>
                        </a:rPr>
                        <m:t>=2</m:t>
                      </m:r>
                      <m:r>
                        <a:rPr lang="en-AU" sz="2400" b="0" i="1" smtClean="0">
                          <a:latin typeface="Cambria Math" panose="02040503050406030204" pitchFamily="18" charset="0"/>
                        </a:rPr>
                        <m:t>𝑎𝑥</m:t>
                      </m:r>
                      <m:r>
                        <a:rPr lang="en-AU" sz="2400" b="0" i="1" smtClean="0">
                          <a:latin typeface="Cambria Math" panose="02040503050406030204" pitchFamily="18" charset="0"/>
                        </a:rPr>
                        <m:t>+</m:t>
                      </m:r>
                      <m:r>
                        <a:rPr lang="en-AU" sz="2400" b="0" i="1" smtClean="0">
                          <a:latin typeface="Cambria Math" panose="02040503050406030204" pitchFamily="18" charset="0"/>
                        </a:rPr>
                        <m:t>𝑏</m:t>
                      </m:r>
                    </m:oMath>
                  </m:oMathPara>
                </a14:m>
                <a:endParaRPr lang="en-AU" sz="2400" dirty="0"/>
              </a:p>
            </p:txBody>
          </p:sp>
        </mc:Choice>
        <mc:Fallback xmlns="">
          <p:sp>
            <p:nvSpPr>
              <p:cNvPr id="9" name="Rectangle 8"/>
              <p:cNvSpPr>
                <a:spLocks noRot="1" noChangeAspect="1" noMove="1" noResize="1" noEditPoints="1" noAdjustHandles="1" noChangeArrowheads="1" noChangeShapeType="1" noTextEdit="1"/>
              </p:cNvSpPr>
              <p:nvPr/>
            </p:nvSpPr>
            <p:spPr>
              <a:xfrm>
                <a:off x="806342" y="3932744"/>
                <a:ext cx="3721770" cy="793615"/>
              </a:xfrm>
              <a:prstGeom prst="rect">
                <a:avLst/>
              </a:prstGeom>
              <a:blipFill rotWithShape="0">
                <a:blip r:embed="rId2"/>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933342" y="4802856"/>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2</m:t>
                      </m:r>
                      <m:r>
                        <a:rPr lang="en-AU" sz="2400" b="0" i="1" smtClean="0">
                          <a:latin typeface="Cambria Math" panose="02040503050406030204" pitchFamily="18" charset="0"/>
                        </a:rPr>
                        <m:t>𝑎𝑥</m:t>
                      </m:r>
                      <m:r>
                        <a:rPr lang="en-AU" sz="2400" b="0" i="1" smtClean="0">
                          <a:latin typeface="Cambria Math" panose="02040503050406030204" pitchFamily="18" charset="0"/>
                        </a:rPr>
                        <m:t>+</m:t>
                      </m:r>
                      <m:r>
                        <a:rPr lang="en-AU" sz="2400" b="0" i="1" smtClean="0">
                          <a:latin typeface="Cambria Math" panose="02040503050406030204" pitchFamily="18" charset="0"/>
                        </a:rPr>
                        <m:t>𝑏</m:t>
                      </m:r>
                      <m:r>
                        <a:rPr lang="en-AU" sz="2400" b="0" i="1" smtClean="0">
                          <a:latin typeface="Cambria Math" panose="02040503050406030204" pitchFamily="18" charset="0"/>
                        </a:rPr>
                        <m:t>=0</m:t>
                      </m:r>
                    </m:oMath>
                  </m:oMathPara>
                </a14:m>
                <a:endParaRPr lang="en-AU" sz="2400" dirty="0"/>
              </a:p>
            </p:txBody>
          </p:sp>
        </mc:Choice>
        <mc:Fallback xmlns="">
          <p:sp>
            <p:nvSpPr>
              <p:cNvPr id="11" name="Rectangle 10"/>
              <p:cNvSpPr>
                <a:spLocks noRot="1" noChangeAspect="1" noMove="1" noResize="1" noEditPoints="1" noAdjustHandles="1" noChangeArrowheads="1" noChangeShapeType="1" noTextEdit="1"/>
              </p:cNvSpPr>
              <p:nvPr/>
            </p:nvSpPr>
            <p:spPr>
              <a:xfrm>
                <a:off x="933342" y="4802856"/>
                <a:ext cx="3721770" cy="461665"/>
              </a:xfrm>
              <a:prstGeom prst="rect">
                <a:avLst/>
              </a:prstGeom>
              <a:blipFill rotWithShape="0">
                <a:blip r:embed="rId3"/>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806342" y="5460825"/>
                <a:ext cx="6350108" cy="461665"/>
              </a:xfrm>
              <a:prstGeom prst="rect">
                <a:avLst/>
              </a:prstGeom>
            </p:spPr>
            <p:txBody>
              <a:bodyPr wrap="square">
                <a:spAutoFit/>
              </a:bodyPr>
              <a:lstStyle/>
              <a:p>
                <a:r>
                  <a:rPr lang="en-AU" sz="2400" b="0" dirty="0"/>
                  <a:t>Subst </a:t>
                </a:r>
                <a14:m>
                  <m:oMath xmlns:m="http://schemas.openxmlformats.org/officeDocument/2006/math">
                    <m:r>
                      <a:rPr lang="en-AU" sz="2400" b="0" i="1" smtClean="0">
                        <a:latin typeface="Cambria Math" panose="02040503050406030204" pitchFamily="18" charset="0"/>
                      </a:rPr>
                      <m:t>𝑥</m:t>
                    </m:r>
                    <m:r>
                      <a:rPr lang="en-AU" sz="2400" b="0" i="1" smtClean="0">
                        <a:latin typeface="Cambria Math" panose="02040503050406030204" pitchFamily="18" charset="0"/>
                      </a:rPr>
                      <m:t>=2</m:t>
                    </m:r>
                    <m:r>
                      <a:rPr lang="en-AU" sz="2400" b="0" i="0" smtClean="0">
                        <a:latin typeface="Cambria Math" panose="02040503050406030204" pitchFamily="18" charset="0"/>
                      </a:rPr>
                      <m:t>,  4</m:t>
                    </m:r>
                    <m:r>
                      <m:rPr>
                        <m:sty m:val="p"/>
                      </m:rPr>
                      <a:rPr lang="en-AU" sz="2400" b="0" i="0" smtClean="0">
                        <a:latin typeface="Cambria Math" panose="02040503050406030204" pitchFamily="18" charset="0"/>
                      </a:rPr>
                      <m:t>a</m:t>
                    </m:r>
                    <m:r>
                      <a:rPr lang="en-AU" sz="2400" b="0" i="0" smtClean="0">
                        <a:latin typeface="Cambria Math" panose="02040503050406030204" pitchFamily="18" charset="0"/>
                      </a:rPr>
                      <m:t>+</m:t>
                    </m:r>
                    <m:r>
                      <m:rPr>
                        <m:sty m:val="p"/>
                      </m:rPr>
                      <a:rPr lang="en-AU" sz="2400" b="0" i="0" smtClean="0">
                        <a:latin typeface="Cambria Math" panose="02040503050406030204" pitchFamily="18" charset="0"/>
                      </a:rPr>
                      <m:t>b</m:t>
                    </m:r>
                    <m:r>
                      <a:rPr lang="en-AU" sz="2400" b="0" i="0" smtClean="0">
                        <a:latin typeface="Cambria Math" panose="02040503050406030204" pitchFamily="18" charset="0"/>
                      </a:rPr>
                      <m:t>=0</m:t>
                    </m:r>
                  </m:oMath>
                </a14:m>
                <a:r>
                  <a:rPr lang="en-AU" sz="2400" dirty="0"/>
                  <a:t>----(2)</a:t>
                </a:r>
              </a:p>
            </p:txBody>
          </p:sp>
        </mc:Choice>
        <mc:Fallback xmlns="">
          <p:sp>
            <p:nvSpPr>
              <p:cNvPr id="13" name="Rectangle 12"/>
              <p:cNvSpPr>
                <a:spLocks noRot="1" noChangeAspect="1" noMove="1" noResize="1" noEditPoints="1" noAdjustHandles="1" noChangeArrowheads="1" noChangeShapeType="1" noTextEdit="1"/>
              </p:cNvSpPr>
              <p:nvPr/>
            </p:nvSpPr>
            <p:spPr>
              <a:xfrm>
                <a:off x="806342" y="5460825"/>
                <a:ext cx="6350108" cy="461665"/>
              </a:xfrm>
              <a:prstGeom prst="rect">
                <a:avLst/>
              </a:prstGeom>
              <a:blipFill rotWithShape="0">
                <a:blip r:embed="rId4"/>
                <a:stretch>
                  <a:fillRect l="-1440" t="-10526" b="-28947"/>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444392" y="1177729"/>
                <a:ext cx="5702408" cy="461665"/>
              </a:xfrm>
              <a:prstGeom prst="rect">
                <a:avLst/>
              </a:prstGeom>
            </p:spPr>
            <p:txBody>
              <a:bodyPr wrap="square">
                <a:spAutoFit/>
              </a:bodyPr>
              <a:lstStyle/>
              <a:p>
                <a:r>
                  <a:rPr lang="en-AU" sz="2400" b="0" dirty="0"/>
                  <a:t>Substitute (0, -1) into </a:t>
                </a:r>
                <a14:m>
                  <m:oMath xmlns:m="http://schemas.openxmlformats.org/officeDocument/2006/math">
                    <m:r>
                      <a:rPr lang="en-AU" sz="2400" b="0" i="1" smtClean="0">
                        <a:latin typeface="Cambria Math" panose="02040503050406030204" pitchFamily="18" charset="0"/>
                      </a:rPr>
                      <m:t>𝑦</m:t>
                    </m:r>
                  </m:oMath>
                </a14:m>
                <a:r>
                  <a:rPr lang="en-AU" sz="2400" dirty="0"/>
                  <a:t>, </a:t>
                </a:r>
              </a:p>
            </p:txBody>
          </p:sp>
        </mc:Choice>
        <mc:Fallback xmlns="">
          <p:sp>
            <p:nvSpPr>
              <p:cNvPr id="15" name="Rectangle 14"/>
              <p:cNvSpPr>
                <a:spLocks noRot="1" noChangeAspect="1" noMove="1" noResize="1" noEditPoints="1" noAdjustHandles="1" noChangeArrowheads="1" noChangeShapeType="1" noTextEdit="1"/>
              </p:cNvSpPr>
              <p:nvPr/>
            </p:nvSpPr>
            <p:spPr>
              <a:xfrm>
                <a:off x="444392" y="1177729"/>
                <a:ext cx="5702408" cy="461665"/>
              </a:xfrm>
              <a:prstGeom prst="rect">
                <a:avLst/>
              </a:prstGeom>
              <a:blipFill rotWithShape="0">
                <a:blip r:embed="rId5"/>
                <a:stretch>
                  <a:fillRect l="-1711" t="-10526" b="-28947"/>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1060342" y="1714371"/>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𝑐</m:t>
                      </m:r>
                      <m:r>
                        <a:rPr lang="en-AU" sz="2400" b="0" i="1" smtClean="0">
                          <a:latin typeface="Cambria Math" panose="02040503050406030204" pitchFamily="18" charset="0"/>
                        </a:rPr>
                        <m:t>=−1</m:t>
                      </m:r>
                    </m:oMath>
                  </m:oMathPara>
                </a14:m>
                <a:endParaRPr lang="en-AU" sz="2400" dirty="0"/>
              </a:p>
            </p:txBody>
          </p:sp>
        </mc:Choice>
        <mc:Fallback xmlns="">
          <p:sp>
            <p:nvSpPr>
              <p:cNvPr id="16" name="Rectangle 15"/>
              <p:cNvSpPr>
                <a:spLocks noRot="1" noChangeAspect="1" noMove="1" noResize="1" noEditPoints="1" noAdjustHandles="1" noChangeArrowheads="1" noChangeShapeType="1" noTextEdit="1"/>
              </p:cNvSpPr>
              <p:nvPr/>
            </p:nvSpPr>
            <p:spPr>
              <a:xfrm>
                <a:off x="1060342" y="1714371"/>
                <a:ext cx="3721770" cy="461665"/>
              </a:xfrm>
              <a:prstGeom prst="rect">
                <a:avLst/>
              </a:prstGeom>
              <a:blipFill rotWithShape="0">
                <a:blip r:embed="rId6"/>
                <a:stretch>
                  <a:fillRect/>
                </a:stretch>
              </a:blipFill>
            </p:spPr>
            <p:txBody>
              <a:bodyPr/>
              <a:lstStyle/>
              <a:p>
                <a:r>
                  <a:rPr lang="en-AU">
                    <a:noFill/>
                  </a:rPr>
                  <a:t> </a:t>
                </a:r>
              </a:p>
            </p:txBody>
          </p:sp>
        </mc:Fallback>
      </mc:AlternateContent>
      <p:pic>
        <p:nvPicPr>
          <p:cNvPr id="3" name="Picture 2"/>
          <p:cNvPicPr>
            <a:picLocks noChangeAspect="1"/>
          </p:cNvPicPr>
          <p:nvPr/>
        </p:nvPicPr>
        <p:blipFill>
          <a:blip r:embed="rId7"/>
          <a:stretch>
            <a:fillRect/>
          </a:stretch>
        </p:blipFill>
        <p:spPr>
          <a:xfrm>
            <a:off x="-100686" y="3790"/>
            <a:ext cx="9650172" cy="943107"/>
          </a:xfrm>
          <a:prstGeom prst="rect">
            <a:avLst/>
          </a:prstGeom>
        </p:spPr>
      </p:pic>
      <mc:AlternateContent xmlns:mc="http://schemas.openxmlformats.org/markup-compatibility/2006" xmlns:a14="http://schemas.microsoft.com/office/drawing/2010/main">
        <mc:Choice Requires="a14">
          <p:sp>
            <p:nvSpPr>
              <p:cNvPr id="26" name="Rectangle 25"/>
              <p:cNvSpPr/>
              <p:nvPr/>
            </p:nvSpPr>
            <p:spPr>
              <a:xfrm>
                <a:off x="444392" y="2274948"/>
                <a:ext cx="5702408" cy="461665"/>
              </a:xfrm>
              <a:prstGeom prst="rect">
                <a:avLst/>
              </a:prstGeom>
            </p:spPr>
            <p:txBody>
              <a:bodyPr wrap="square">
                <a:spAutoFit/>
              </a:bodyPr>
              <a:lstStyle/>
              <a:p>
                <a:r>
                  <a:rPr lang="en-AU" sz="2400" b="0" dirty="0"/>
                  <a:t>Substitute (2, -9) into </a:t>
                </a:r>
                <a14:m>
                  <m:oMath xmlns:m="http://schemas.openxmlformats.org/officeDocument/2006/math">
                    <m:r>
                      <a:rPr lang="en-AU" sz="2400" b="0" i="1" smtClean="0">
                        <a:latin typeface="Cambria Math" panose="02040503050406030204" pitchFamily="18" charset="0"/>
                      </a:rPr>
                      <m:t>𝑦</m:t>
                    </m:r>
                  </m:oMath>
                </a14:m>
                <a:r>
                  <a:rPr lang="en-AU" sz="2400" dirty="0"/>
                  <a:t>, </a:t>
                </a:r>
              </a:p>
            </p:txBody>
          </p:sp>
        </mc:Choice>
        <mc:Fallback xmlns="">
          <p:sp>
            <p:nvSpPr>
              <p:cNvPr id="26" name="Rectangle 25"/>
              <p:cNvSpPr>
                <a:spLocks noRot="1" noChangeAspect="1" noMove="1" noResize="1" noEditPoints="1" noAdjustHandles="1" noChangeArrowheads="1" noChangeShapeType="1" noTextEdit="1"/>
              </p:cNvSpPr>
              <p:nvPr/>
            </p:nvSpPr>
            <p:spPr>
              <a:xfrm>
                <a:off x="444392" y="2274948"/>
                <a:ext cx="5702408" cy="461665"/>
              </a:xfrm>
              <a:prstGeom prst="rect">
                <a:avLst/>
              </a:prstGeom>
              <a:blipFill rotWithShape="0">
                <a:blip r:embed="rId8"/>
                <a:stretch>
                  <a:fillRect l="-1711" t="-10526" b="-28947"/>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0" name="Rectangle 29"/>
              <p:cNvSpPr/>
              <p:nvPr/>
            </p:nvSpPr>
            <p:spPr>
              <a:xfrm>
                <a:off x="1060342" y="2811590"/>
                <a:ext cx="3721770"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−9=4</m:t>
                      </m:r>
                      <m:r>
                        <a:rPr lang="en-AU" sz="2400" b="0" i="1" smtClean="0">
                          <a:latin typeface="Cambria Math" panose="02040503050406030204" pitchFamily="18" charset="0"/>
                        </a:rPr>
                        <m:t>𝑎</m:t>
                      </m:r>
                      <m:r>
                        <a:rPr lang="en-AU" sz="2400" b="0" i="1" smtClean="0">
                          <a:latin typeface="Cambria Math" panose="02040503050406030204" pitchFamily="18" charset="0"/>
                        </a:rPr>
                        <m:t>+2</m:t>
                      </m:r>
                      <m:r>
                        <a:rPr lang="en-AU" sz="2400" b="0" i="1" smtClean="0">
                          <a:latin typeface="Cambria Math" panose="02040503050406030204" pitchFamily="18" charset="0"/>
                        </a:rPr>
                        <m:t>𝑏</m:t>
                      </m:r>
                      <m:r>
                        <a:rPr lang="en-AU" sz="2400" b="0" i="1" smtClean="0">
                          <a:latin typeface="Cambria Math" panose="02040503050406030204" pitchFamily="18" charset="0"/>
                        </a:rPr>
                        <m:t>−1</m:t>
                      </m:r>
                    </m:oMath>
                  </m:oMathPara>
                </a14:m>
                <a:endParaRPr lang="en-AU" sz="2400" dirty="0"/>
              </a:p>
            </p:txBody>
          </p:sp>
        </mc:Choice>
        <mc:Fallback xmlns="">
          <p:sp>
            <p:nvSpPr>
              <p:cNvPr id="30" name="Rectangle 29"/>
              <p:cNvSpPr>
                <a:spLocks noRot="1" noChangeAspect="1" noMove="1" noResize="1" noEditPoints="1" noAdjustHandles="1" noChangeArrowheads="1" noChangeShapeType="1" noTextEdit="1"/>
              </p:cNvSpPr>
              <p:nvPr/>
            </p:nvSpPr>
            <p:spPr>
              <a:xfrm>
                <a:off x="1060342" y="2811590"/>
                <a:ext cx="3721770" cy="461665"/>
              </a:xfrm>
              <a:prstGeom prst="rect">
                <a:avLst/>
              </a:prstGeom>
              <a:blipFill rotWithShape="0">
                <a:blip r:embed="rId9"/>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933342" y="3372167"/>
                <a:ext cx="3238608" cy="461665"/>
              </a:xfrm>
              <a:prstGeom prst="rect">
                <a:avLst/>
              </a:prstGeom>
            </p:spPr>
            <p:txBody>
              <a:bodyPr wrap="square">
                <a:spAutoFit/>
              </a:bodyPr>
              <a:lstStyle/>
              <a:p>
                <a14:m>
                  <m:oMath xmlns:m="http://schemas.openxmlformats.org/officeDocument/2006/math">
                    <m:r>
                      <a:rPr lang="en-AU" sz="2400" b="0" i="1" smtClean="0">
                        <a:latin typeface="Cambria Math" panose="02040503050406030204" pitchFamily="18" charset="0"/>
                      </a:rPr>
                      <m:t>4</m:t>
                    </m:r>
                    <m:r>
                      <a:rPr lang="en-AU" sz="2400" b="0" i="1" smtClean="0">
                        <a:latin typeface="Cambria Math" panose="02040503050406030204" pitchFamily="18" charset="0"/>
                      </a:rPr>
                      <m:t>𝑎</m:t>
                    </m:r>
                    <m:r>
                      <a:rPr lang="en-AU" sz="2400" b="0" i="1" smtClean="0">
                        <a:latin typeface="Cambria Math" panose="02040503050406030204" pitchFamily="18" charset="0"/>
                      </a:rPr>
                      <m:t>+2</m:t>
                    </m:r>
                    <m:r>
                      <a:rPr lang="en-AU" sz="2400" b="0" i="1" smtClean="0">
                        <a:latin typeface="Cambria Math" panose="02040503050406030204" pitchFamily="18" charset="0"/>
                      </a:rPr>
                      <m:t>𝑏</m:t>
                    </m:r>
                    <m:r>
                      <a:rPr lang="en-AU" sz="2400" b="0" i="1" smtClean="0">
                        <a:latin typeface="Cambria Math" panose="02040503050406030204" pitchFamily="18" charset="0"/>
                      </a:rPr>
                      <m:t>=−8</m:t>
                    </m:r>
                  </m:oMath>
                </a14:m>
                <a:r>
                  <a:rPr lang="en-AU" sz="2400" dirty="0"/>
                  <a:t> -----(1)</a:t>
                </a:r>
              </a:p>
            </p:txBody>
          </p:sp>
        </mc:Choice>
        <mc:Fallback xmlns="">
          <p:sp>
            <p:nvSpPr>
              <p:cNvPr id="33" name="Rectangle 32"/>
              <p:cNvSpPr>
                <a:spLocks noRot="1" noChangeAspect="1" noMove="1" noResize="1" noEditPoints="1" noAdjustHandles="1" noChangeArrowheads="1" noChangeShapeType="1" noTextEdit="1"/>
              </p:cNvSpPr>
              <p:nvPr/>
            </p:nvSpPr>
            <p:spPr>
              <a:xfrm>
                <a:off x="933342" y="3372167"/>
                <a:ext cx="3238608" cy="461665"/>
              </a:xfrm>
              <a:prstGeom prst="rect">
                <a:avLst/>
              </a:prstGeom>
              <a:blipFill rotWithShape="0">
                <a:blip r:embed="rId10"/>
                <a:stretch>
                  <a:fillRect l="-377" t="-10526" b="-28947"/>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4" name="Rectangle 33"/>
              <p:cNvSpPr/>
              <p:nvPr/>
            </p:nvSpPr>
            <p:spPr>
              <a:xfrm>
                <a:off x="6123784" y="1639299"/>
                <a:ext cx="6350108" cy="461665"/>
              </a:xfrm>
              <a:prstGeom prst="rect">
                <a:avLst/>
              </a:prstGeom>
            </p:spPr>
            <p:txBody>
              <a:bodyPr wrap="square">
                <a:spAutoFit/>
              </a:bodyPr>
              <a:lstStyle/>
              <a:p>
                <a:r>
                  <a:rPr lang="en-AU" sz="2400" b="0" dirty="0"/>
                  <a:t>(1) – (</a:t>
                </a:r>
                <a:r>
                  <a:rPr lang="en-AU" sz="2400" dirty="0"/>
                  <a:t>2), </a:t>
                </a:r>
                <a14:m>
                  <m:oMath xmlns:m="http://schemas.openxmlformats.org/officeDocument/2006/math">
                    <m:r>
                      <a:rPr lang="en-AU" sz="2400" b="0" i="1" smtClean="0">
                        <a:latin typeface="Cambria Math" panose="02040503050406030204" pitchFamily="18" charset="0"/>
                      </a:rPr>
                      <m:t>𝑏</m:t>
                    </m:r>
                    <m:r>
                      <a:rPr lang="en-AU" sz="2400" b="0" i="1" smtClean="0">
                        <a:latin typeface="Cambria Math" panose="02040503050406030204" pitchFamily="18" charset="0"/>
                      </a:rPr>
                      <m:t>=−8</m:t>
                    </m:r>
                  </m:oMath>
                </a14:m>
                <a:endParaRPr lang="en-AU" sz="2400" dirty="0"/>
              </a:p>
            </p:txBody>
          </p:sp>
        </mc:Choice>
        <mc:Fallback xmlns="">
          <p:sp>
            <p:nvSpPr>
              <p:cNvPr id="34" name="Rectangle 33"/>
              <p:cNvSpPr>
                <a:spLocks noRot="1" noChangeAspect="1" noMove="1" noResize="1" noEditPoints="1" noAdjustHandles="1" noChangeArrowheads="1" noChangeShapeType="1" noTextEdit="1"/>
              </p:cNvSpPr>
              <p:nvPr/>
            </p:nvSpPr>
            <p:spPr>
              <a:xfrm>
                <a:off x="6123784" y="1639299"/>
                <a:ext cx="6350108" cy="461665"/>
              </a:xfrm>
              <a:prstGeom prst="rect">
                <a:avLst/>
              </a:prstGeom>
              <a:blipFill rotWithShape="0">
                <a:blip r:embed="rId11"/>
                <a:stretch>
                  <a:fillRect l="-1537" t="-10526" b="-28947"/>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5" name="Rectangle 34"/>
              <p:cNvSpPr/>
              <p:nvPr/>
            </p:nvSpPr>
            <p:spPr>
              <a:xfrm>
                <a:off x="5784850" y="2100964"/>
                <a:ext cx="3139392"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4</m:t>
                      </m:r>
                      <m:r>
                        <a:rPr lang="en-AU" sz="2400" b="0" i="1" smtClean="0">
                          <a:latin typeface="Cambria Math" panose="02040503050406030204" pitchFamily="18" charset="0"/>
                        </a:rPr>
                        <m:t>𝑎</m:t>
                      </m:r>
                      <m:r>
                        <a:rPr lang="en-AU" sz="2400" b="0" i="1" smtClean="0">
                          <a:latin typeface="Cambria Math" panose="02040503050406030204" pitchFamily="18" charset="0"/>
                        </a:rPr>
                        <m:t>−8=0</m:t>
                      </m:r>
                    </m:oMath>
                  </m:oMathPara>
                </a14:m>
                <a:endParaRPr lang="en-AU" sz="2400" dirty="0"/>
              </a:p>
            </p:txBody>
          </p:sp>
        </mc:Choice>
        <mc:Fallback xmlns="">
          <p:sp>
            <p:nvSpPr>
              <p:cNvPr id="35" name="Rectangle 34"/>
              <p:cNvSpPr>
                <a:spLocks noRot="1" noChangeAspect="1" noMove="1" noResize="1" noEditPoints="1" noAdjustHandles="1" noChangeArrowheads="1" noChangeShapeType="1" noTextEdit="1"/>
              </p:cNvSpPr>
              <p:nvPr/>
            </p:nvSpPr>
            <p:spPr>
              <a:xfrm>
                <a:off x="5784850" y="2100964"/>
                <a:ext cx="3139392" cy="461665"/>
              </a:xfrm>
              <a:prstGeom prst="rect">
                <a:avLst/>
              </a:prstGeom>
              <a:blipFill rotWithShape="0">
                <a:blip r:embed="rId12"/>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36" name="Rectangle 35"/>
              <p:cNvSpPr/>
              <p:nvPr/>
            </p:nvSpPr>
            <p:spPr>
              <a:xfrm>
                <a:off x="6159446" y="2604597"/>
                <a:ext cx="3139392" cy="46166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AU" sz="2400" b="0" i="1" smtClean="0">
                          <a:latin typeface="Cambria Math" panose="02040503050406030204" pitchFamily="18" charset="0"/>
                        </a:rPr>
                        <m:t>𝑎</m:t>
                      </m:r>
                      <m:r>
                        <a:rPr lang="en-AU" sz="2400" b="0" i="1" smtClean="0">
                          <a:latin typeface="Cambria Math" panose="02040503050406030204" pitchFamily="18" charset="0"/>
                        </a:rPr>
                        <m:t>=2</m:t>
                      </m:r>
                    </m:oMath>
                  </m:oMathPara>
                </a14:m>
                <a:endParaRPr lang="en-AU" sz="2400" dirty="0"/>
              </a:p>
            </p:txBody>
          </p:sp>
        </mc:Choice>
        <mc:Fallback xmlns="">
          <p:sp>
            <p:nvSpPr>
              <p:cNvPr id="36" name="Rectangle 35"/>
              <p:cNvSpPr>
                <a:spLocks noRot="1" noChangeAspect="1" noMove="1" noResize="1" noEditPoints="1" noAdjustHandles="1" noChangeArrowheads="1" noChangeShapeType="1" noTextEdit="1"/>
              </p:cNvSpPr>
              <p:nvPr/>
            </p:nvSpPr>
            <p:spPr>
              <a:xfrm>
                <a:off x="6159446" y="2604597"/>
                <a:ext cx="3139392" cy="461665"/>
              </a:xfrm>
              <a:prstGeom prst="rect">
                <a:avLst/>
              </a:prstGeom>
              <a:blipFill rotWithShape="0">
                <a:blip r:embed="rId13"/>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284734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5" grpId="0"/>
      <p:bldP spid="16" grpId="0"/>
      <p:bldP spid="26" grpId="0"/>
      <p:bldP spid="30" grpId="0"/>
      <p:bldP spid="33" grpId="0"/>
      <p:bldP spid="34" grpId="0"/>
      <p:bldP spid="35" grpId="0"/>
      <p:bldP spid="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Content Placeholder 2">
                <a:extLst>
                  <a:ext uri="{FF2B5EF4-FFF2-40B4-BE49-F238E27FC236}">
                    <a16:creationId xmlns:a16="http://schemas.microsoft.com/office/drawing/2014/main" id="{B0517708-21E4-4F80-A4B7-9DC1622B0FAC}"/>
                  </a:ext>
                </a:extLst>
              </p:cNvPr>
              <p:cNvSpPr>
                <a:spLocks noGrp="1"/>
              </p:cNvSpPr>
              <p:nvPr>
                <p:ph idx="1"/>
              </p:nvPr>
            </p:nvSpPr>
            <p:spPr>
              <a:xfrm>
                <a:off x="58969" y="650026"/>
                <a:ext cx="11903676" cy="584775"/>
              </a:xfrm>
            </p:spPr>
            <p:txBody>
              <a:bodyPr>
                <a:normAutofit/>
              </a:bodyPr>
              <a:lstStyle/>
              <a:p>
                <a:pPr marL="0" indent="0">
                  <a:buNone/>
                </a:pPr>
                <a:r>
                  <a:rPr lang="en-US" sz="2000" dirty="0">
                    <a:solidFill>
                      <a:schemeClr val="tx1"/>
                    </a:solidFill>
                  </a:rPr>
                  <a:t>Determine the stationary points of </a:t>
                </a:r>
                <a14:m>
                  <m:oMath xmlns:m="http://schemas.openxmlformats.org/officeDocument/2006/math">
                    <m:r>
                      <a:rPr lang="en-US" sz="2000" b="0" i="1" smtClean="0">
                        <a:latin typeface="Cambria Math" panose="02040503050406030204" pitchFamily="18" charset="0"/>
                      </a:rPr>
                      <m:t>𝑦</m:t>
                    </m:r>
                    <m:r>
                      <a:rPr lang="en-US" sz="2000" b="0" i="1" smtClean="0">
                        <a:latin typeface="Cambria Math" panose="02040503050406030204" pitchFamily="18" charset="0"/>
                      </a:rPr>
                      <m:t>=</m:t>
                    </m:r>
                    <m:func>
                      <m:funcPr>
                        <m:ctrlPr>
                          <a:rPr lang="en-US" sz="2000" b="0" i="1" smtClean="0">
                            <a:latin typeface="Cambria Math" panose="02040503050406030204" pitchFamily="18" charset="0"/>
                          </a:rPr>
                        </m:ctrlPr>
                      </m:funcPr>
                      <m:fName>
                        <m:r>
                          <m:rPr>
                            <m:sty m:val="p"/>
                          </m:rPr>
                          <a:rPr lang="en-US" sz="2000" b="0" i="0" smtClean="0">
                            <a:latin typeface="Cambria Math" panose="02040503050406030204" pitchFamily="18" charset="0"/>
                          </a:rPr>
                          <m:t>sin</m:t>
                        </m:r>
                      </m:fName>
                      <m:e>
                        <m:d>
                          <m:dPr>
                            <m:ctrlPr>
                              <a:rPr lang="en-US" sz="2000" b="0" i="1" smtClean="0">
                                <a:latin typeface="Cambria Math" panose="02040503050406030204" pitchFamily="18" charset="0"/>
                              </a:rPr>
                            </m:ctrlPr>
                          </m:dPr>
                          <m:e>
                            <m:r>
                              <a:rPr lang="en-US" sz="2000" b="0" i="1" smtClean="0">
                                <a:latin typeface="Cambria Math" panose="02040503050406030204" pitchFamily="18" charset="0"/>
                              </a:rPr>
                              <m:t>2</m:t>
                            </m:r>
                            <m:r>
                              <a:rPr lang="en-US" sz="2000" b="0" i="1" smtClean="0">
                                <a:latin typeface="Cambria Math" panose="02040503050406030204" pitchFamily="18" charset="0"/>
                              </a:rPr>
                              <m:t>𝑥</m:t>
                            </m:r>
                          </m:e>
                        </m:d>
                        <m:r>
                          <a:rPr lang="en-US" sz="2000" b="0" i="1" smtClean="0">
                            <a:latin typeface="Cambria Math" panose="02040503050406030204" pitchFamily="18" charset="0"/>
                          </a:rPr>
                          <m:t>, </m:t>
                        </m:r>
                        <m:r>
                          <a:rPr lang="en-US" sz="2000" b="0" i="1" smtClean="0">
                            <a:latin typeface="Cambria Math" panose="02040503050406030204" pitchFamily="18" charset="0"/>
                          </a:rPr>
                          <m:t>𝑥</m:t>
                        </m:r>
                        <m:r>
                          <a:rPr lang="en-US" sz="2000" b="0" i="1" smtClean="0">
                            <a:latin typeface="Cambria Math" panose="02040503050406030204" pitchFamily="18" charset="0"/>
                          </a:rPr>
                          <m:t>∈</m:t>
                        </m:r>
                        <m:d>
                          <m:dPr>
                            <m:begChr m:val="["/>
                            <m:endChr m:val="]"/>
                            <m:ctrlPr>
                              <a:rPr lang="en-US" sz="2000" b="0" i="1" smtClean="0">
                                <a:latin typeface="Cambria Math" panose="02040503050406030204" pitchFamily="18" charset="0"/>
                              </a:rPr>
                            </m:ctrlPr>
                          </m:dPr>
                          <m:e>
                            <m:r>
                              <a:rPr lang="en-US" sz="2000" b="0" i="1" smtClean="0">
                                <a:latin typeface="Cambria Math" panose="02040503050406030204" pitchFamily="18" charset="0"/>
                              </a:rPr>
                              <m:t>0,2</m:t>
                            </m:r>
                            <m:r>
                              <a:rPr lang="en-US" sz="2000" b="0" i="1" smtClean="0">
                                <a:latin typeface="Cambria Math" panose="02040503050406030204" pitchFamily="18" charset="0"/>
                              </a:rPr>
                              <m:t>𝜋</m:t>
                            </m:r>
                          </m:e>
                        </m:d>
                      </m:e>
                    </m:func>
                  </m:oMath>
                </a14:m>
                <a:r>
                  <a:rPr lang="en-AU" sz="2000" dirty="0"/>
                  <a:t> </a:t>
                </a:r>
              </a:p>
            </p:txBody>
          </p:sp>
        </mc:Choice>
        <mc:Fallback>
          <p:sp>
            <p:nvSpPr>
              <p:cNvPr id="5" name="Content Placeholder 2">
                <a:extLst>
                  <a:ext uri="{FF2B5EF4-FFF2-40B4-BE49-F238E27FC236}">
                    <a16:creationId xmlns:a16="http://schemas.microsoft.com/office/drawing/2014/main" id="{B0517708-21E4-4F80-A4B7-9DC1622B0FAC}"/>
                  </a:ext>
                </a:extLst>
              </p:cNvPr>
              <p:cNvSpPr>
                <a:spLocks noGrp="1" noRot="1" noChangeAspect="1" noMove="1" noResize="1" noEditPoints="1" noAdjustHandles="1" noChangeArrowheads="1" noChangeShapeType="1" noTextEdit="1"/>
              </p:cNvSpPr>
              <p:nvPr>
                <p:ph idx="1"/>
              </p:nvPr>
            </p:nvSpPr>
            <p:spPr>
              <a:xfrm>
                <a:off x="58969" y="650026"/>
                <a:ext cx="11903676" cy="584775"/>
              </a:xfrm>
              <a:blipFill>
                <a:blip r:embed="rId2"/>
                <a:stretch>
                  <a:fillRect l="-564" t="-11458"/>
                </a:stretch>
              </a:blipFill>
            </p:spPr>
            <p:txBody>
              <a:bodyPr/>
              <a:lstStyle/>
              <a:p>
                <a:r>
                  <a:rPr lang="en-AU">
                    <a:noFill/>
                  </a:rPr>
                  <a:t> </a:t>
                </a:r>
              </a:p>
            </p:txBody>
          </p:sp>
        </mc:Fallback>
      </mc:AlternateContent>
      <p:sp>
        <p:nvSpPr>
          <p:cNvPr id="6" name="TextBox 5">
            <a:extLst>
              <a:ext uri="{FF2B5EF4-FFF2-40B4-BE49-F238E27FC236}">
                <a16:creationId xmlns:a16="http://schemas.microsoft.com/office/drawing/2014/main" id="{2421497D-D3B4-8F40-98D4-469BA7CC32A9}"/>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sz="3200" b="1" dirty="0"/>
              <a:t>Guided Practice</a:t>
            </a:r>
            <a:endParaRPr lang="en-AU" sz="3200" b="1" dirty="0"/>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9A1CD72D-D1A2-8091-3816-BBE266CE7A2F}"/>
                  </a:ext>
                </a:extLst>
              </p:cNvPr>
              <p:cNvSpPr txBox="1"/>
              <p:nvPr/>
            </p:nvSpPr>
            <p:spPr>
              <a:xfrm>
                <a:off x="488613" y="1031818"/>
                <a:ext cx="1735924" cy="58439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𝑑𝑦</m:t>
                          </m:r>
                        </m:num>
                        <m:den>
                          <m:r>
                            <a:rPr lang="en-US" sz="2000" b="0" i="1" smtClean="0">
                              <a:solidFill>
                                <a:srgbClr val="002060"/>
                              </a:solidFill>
                              <a:latin typeface="Cambria Math" panose="02040503050406030204" pitchFamily="18" charset="0"/>
                            </a:rPr>
                            <m:t>𝑑𝑥</m:t>
                          </m:r>
                        </m:den>
                      </m:f>
                      <m:r>
                        <a:rPr lang="en-US" sz="2000" b="0" i="1" smtClean="0">
                          <a:solidFill>
                            <a:srgbClr val="002060"/>
                          </a:solidFill>
                          <a:latin typeface="Cambria Math" panose="02040503050406030204" pitchFamily="18" charset="0"/>
                        </a:rPr>
                        <m:t>=2</m:t>
                      </m:r>
                      <m:func>
                        <m:funcPr>
                          <m:ctrlPr>
                            <a:rPr lang="en-US" sz="2000" b="0" i="1" smtClean="0">
                              <a:solidFill>
                                <a:srgbClr val="002060"/>
                              </a:solidFill>
                              <a:latin typeface="Cambria Math" panose="02040503050406030204" pitchFamily="18" charset="0"/>
                            </a:rPr>
                          </m:ctrlPr>
                        </m:funcPr>
                        <m:fName>
                          <m:r>
                            <m:rPr>
                              <m:sty m:val="p"/>
                            </m:rPr>
                            <a:rPr lang="en-US" sz="2000" b="0" i="0" smtClean="0">
                              <a:solidFill>
                                <a:srgbClr val="002060"/>
                              </a:solidFill>
                              <a:latin typeface="Cambria Math" panose="02040503050406030204" pitchFamily="18" charset="0"/>
                            </a:rPr>
                            <m:t>cos</m:t>
                          </m:r>
                        </m:fName>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𝑥</m:t>
                              </m:r>
                            </m:e>
                          </m:d>
                        </m:e>
                      </m:func>
                    </m:oMath>
                  </m:oMathPara>
                </a14:m>
                <a:endParaRPr lang="en-AU" sz="2000" dirty="0">
                  <a:solidFill>
                    <a:srgbClr val="002060"/>
                  </a:solidFill>
                </a:endParaRPr>
              </a:p>
            </p:txBody>
          </p:sp>
        </mc:Choice>
        <mc:Fallback>
          <p:sp>
            <p:nvSpPr>
              <p:cNvPr id="4" name="TextBox 3">
                <a:extLst>
                  <a:ext uri="{FF2B5EF4-FFF2-40B4-BE49-F238E27FC236}">
                    <a16:creationId xmlns:a16="http://schemas.microsoft.com/office/drawing/2014/main" id="{9A1CD72D-D1A2-8091-3816-BBE266CE7A2F}"/>
                  </a:ext>
                </a:extLst>
              </p:cNvPr>
              <p:cNvSpPr txBox="1">
                <a:spLocks noRot="1" noChangeAspect="1" noMove="1" noResize="1" noEditPoints="1" noAdjustHandles="1" noChangeArrowheads="1" noChangeShapeType="1" noTextEdit="1"/>
              </p:cNvSpPr>
              <p:nvPr/>
            </p:nvSpPr>
            <p:spPr>
              <a:xfrm>
                <a:off x="488613" y="1031818"/>
                <a:ext cx="1735924" cy="584391"/>
              </a:xfrm>
              <a:prstGeom prst="rect">
                <a:avLst/>
              </a:prstGeom>
              <a:blipFill>
                <a:blip r:embed="rId3"/>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484A8B4B-2249-FD50-6925-9962CDFFE28A}"/>
                  </a:ext>
                </a:extLst>
              </p:cNvPr>
              <p:cNvSpPr txBox="1"/>
              <p:nvPr/>
            </p:nvSpPr>
            <p:spPr>
              <a:xfrm>
                <a:off x="392841" y="1652928"/>
                <a:ext cx="5264660" cy="452560"/>
              </a:xfrm>
              <a:prstGeom prst="rect">
                <a:avLst/>
              </a:prstGeom>
              <a:noFill/>
            </p:spPr>
            <p:txBody>
              <a:bodyPr wrap="square" lIns="0" tIns="0" rIns="0" bIns="0" rtlCol="0">
                <a:spAutoFit/>
              </a:bodyPr>
              <a:lstStyle/>
              <a:p>
                <a:pPr/>
                <a:r>
                  <a:rPr lang="en-US" sz="2000" b="0" dirty="0">
                    <a:solidFill>
                      <a:srgbClr val="002060"/>
                    </a:solidFill>
                  </a:rPr>
                  <a:t>Sub. </a:t>
                </a:r>
                <a14:m>
                  <m:oMath xmlns:m="http://schemas.openxmlformats.org/officeDocument/2006/math">
                    <m:r>
                      <a:rPr lang="en-US" sz="2000" b="0" i="0" smtClean="0">
                        <a:solidFill>
                          <a:srgbClr val="002060"/>
                        </a:solidFill>
                        <a:latin typeface="Cambria Math" panose="02040503050406030204" pitchFamily="18" charset="0"/>
                      </a:rPr>
                      <m:t> </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𝑑𝑦</m:t>
                        </m:r>
                      </m:num>
                      <m:den>
                        <m:r>
                          <a:rPr lang="en-US" sz="2000" b="0" i="1" smtClean="0">
                            <a:solidFill>
                              <a:srgbClr val="002060"/>
                            </a:solidFill>
                            <a:latin typeface="Cambria Math" panose="02040503050406030204" pitchFamily="18" charset="0"/>
                          </a:rPr>
                          <m:t>𝑑𝑥</m:t>
                        </m:r>
                      </m:den>
                    </m:f>
                    <m:r>
                      <a:rPr lang="en-US" sz="2000" b="0" i="1" smtClean="0">
                        <a:solidFill>
                          <a:srgbClr val="002060"/>
                        </a:solidFill>
                        <a:latin typeface="Cambria Math" panose="02040503050406030204" pitchFamily="18" charset="0"/>
                      </a:rPr>
                      <m:t>=0, 2</m:t>
                    </m:r>
                    <m:func>
                      <m:funcPr>
                        <m:ctrlPr>
                          <a:rPr lang="en-US" sz="2000" b="0" i="1" smtClean="0">
                            <a:solidFill>
                              <a:srgbClr val="002060"/>
                            </a:solidFill>
                            <a:latin typeface="Cambria Math" panose="02040503050406030204" pitchFamily="18" charset="0"/>
                          </a:rPr>
                        </m:ctrlPr>
                      </m:funcPr>
                      <m:fName>
                        <m:r>
                          <m:rPr>
                            <m:sty m:val="p"/>
                          </m:rPr>
                          <a:rPr lang="en-US" sz="2000" b="0" i="0" smtClean="0">
                            <a:solidFill>
                              <a:srgbClr val="002060"/>
                            </a:solidFill>
                            <a:latin typeface="Cambria Math" panose="02040503050406030204" pitchFamily="18" charset="0"/>
                          </a:rPr>
                          <m:t>cos</m:t>
                        </m:r>
                      </m:fName>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𝑥</m:t>
                            </m:r>
                          </m:e>
                        </m:d>
                        <m:r>
                          <a:rPr lang="en-US" sz="2000" b="0" i="1" smtClean="0">
                            <a:solidFill>
                              <a:srgbClr val="002060"/>
                            </a:solidFill>
                            <a:latin typeface="Cambria Math" panose="02040503050406030204" pitchFamily="18" charset="0"/>
                          </a:rPr>
                          <m:t>=0</m:t>
                        </m:r>
                      </m:e>
                    </m:func>
                  </m:oMath>
                </a14:m>
                <a:r>
                  <a:rPr lang="en-AU" sz="2000" dirty="0">
                    <a:solidFill>
                      <a:srgbClr val="002060"/>
                    </a:solidFill>
                  </a:rPr>
                  <a:t> </a:t>
                </a:r>
              </a:p>
            </p:txBody>
          </p:sp>
        </mc:Choice>
        <mc:Fallback>
          <p:sp>
            <p:nvSpPr>
              <p:cNvPr id="7" name="TextBox 6">
                <a:extLst>
                  <a:ext uri="{FF2B5EF4-FFF2-40B4-BE49-F238E27FC236}">
                    <a16:creationId xmlns:a16="http://schemas.microsoft.com/office/drawing/2014/main" id="{484A8B4B-2249-FD50-6925-9962CDFFE28A}"/>
                  </a:ext>
                </a:extLst>
              </p:cNvPr>
              <p:cNvSpPr txBox="1">
                <a:spLocks noRot="1" noChangeAspect="1" noMove="1" noResize="1" noEditPoints="1" noAdjustHandles="1" noChangeArrowheads="1" noChangeShapeType="1" noTextEdit="1"/>
              </p:cNvSpPr>
              <p:nvPr/>
            </p:nvSpPr>
            <p:spPr>
              <a:xfrm>
                <a:off x="392841" y="1652928"/>
                <a:ext cx="5264660" cy="452560"/>
              </a:xfrm>
              <a:prstGeom prst="rect">
                <a:avLst/>
              </a:prstGeom>
              <a:blipFill>
                <a:blip r:embed="rId4"/>
                <a:stretch>
                  <a:fillRect l="-2894" t="-1351" b="-18919"/>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39AC9543-3505-3559-E488-F0A7BBD09BDF}"/>
                  </a:ext>
                </a:extLst>
              </p:cNvPr>
              <p:cNvSpPr txBox="1"/>
              <p:nvPr/>
            </p:nvSpPr>
            <p:spPr>
              <a:xfrm>
                <a:off x="258582" y="2128723"/>
                <a:ext cx="4879926" cy="30777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unc>
                        <m:funcPr>
                          <m:ctrlPr>
                            <a:rPr lang="en-US" sz="2000" b="0" i="1" smtClean="0">
                              <a:solidFill>
                                <a:srgbClr val="002060"/>
                              </a:solidFill>
                              <a:latin typeface="Cambria Math" panose="02040503050406030204" pitchFamily="18" charset="0"/>
                            </a:rPr>
                          </m:ctrlPr>
                        </m:funcPr>
                        <m:fName>
                          <m:r>
                            <m:rPr>
                              <m:sty m:val="p"/>
                            </m:rPr>
                            <a:rPr lang="en-US" sz="2000" b="0" i="0" smtClean="0">
                              <a:solidFill>
                                <a:srgbClr val="002060"/>
                              </a:solidFill>
                              <a:latin typeface="Cambria Math" panose="02040503050406030204" pitchFamily="18" charset="0"/>
                            </a:rPr>
                            <m:t>cos</m:t>
                          </m:r>
                        </m:fName>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𝑥</m:t>
                              </m:r>
                            </m:e>
                          </m:d>
                        </m:e>
                      </m:func>
                      <m:r>
                        <a:rPr lang="en-US" sz="2000" b="0" i="1" smtClean="0">
                          <a:solidFill>
                            <a:srgbClr val="002060"/>
                          </a:solidFill>
                          <a:latin typeface="Cambria Math" panose="02040503050406030204" pitchFamily="18" charset="0"/>
                        </a:rPr>
                        <m:t>=0,   </m:t>
                      </m:r>
                      <m:r>
                        <m:rPr>
                          <m:sty m:val="p"/>
                        </m:rPr>
                        <a:rPr lang="en-US" sz="2000" b="0" i="0" smtClean="0">
                          <a:solidFill>
                            <a:srgbClr val="002060"/>
                          </a:solidFill>
                          <a:latin typeface="Cambria Math" panose="02040503050406030204" pitchFamily="18" charset="0"/>
                        </a:rPr>
                        <m:t>new</m:t>
                      </m:r>
                      <m:r>
                        <a:rPr lang="en-US" sz="2000" b="0" i="0" smtClean="0">
                          <a:solidFill>
                            <a:srgbClr val="002060"/>
                          </a:solidFill>
                          <a:latin typeface="Cambria Math" panose="02040503050406030204" pitchFamily="18" charset="0"/>
                        </a:rPr>
                        <m:t> </m:t>
                      </m:r>
                      <m:r>
                        <m:rPr>
                          <m:sty m:val="p"/>
                        </m:rPr>
                        <a:rPr lang="en-US" sz="2000" b="0" i="0" smtClean="0">
                          <a:solidFill>
                            <a:srgbClr val="002060"/>
                          </a:solidFill>
                          <a:latin typeface="Cambria Math" panose="02040503050406030204" pitchFamily="18" charset="0"/>
                        </a:rPr>
                        <m:t>domain</m:t>
                      </m:r>
                      <m:r>
                        <a:rPr lang="en-US" sz="2000" b="0" i="1" smtClean="0">
                          <a:solidFill>
                            <a:srgbClr val="002060"/>
                          </a:solidFill>
                          <a:latin typeface="Cambria Math" panose="02040503050406030204" pitchFamily="18" charset="0"/>
                        </a:rPr>
                        <m:t>:0≤2</m:t>
                      </m:r>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≤4</m:t>
                      </m:r>
                      <m:r>
                        <a:rPr lang="en-US" sz="2000" b="0" i="1" smtClean="0">
                          <a:solidFill>
                            <a:srgbClr val="002060"/>
                          </a:solidFill>
                          <a:latin typeface="Cambria Math" panose="02040503050406030204" pitchFamily="18" charset="0"/>
                        </a:rPr>
                        <m:t>𝜋</m:t>
                      </m:r>
                    </m:oMath>
                  </m:oMathPara>
                </a14:m>
                <a:endParaRPr lang="en-AU" sz="2000" dirty="0">
                  <a:solidFill>
                    <a:srgbClr val="002060"/>
                  </a:solidFill>
                </a:endParaRPr>
              </a:p>
            </p:txBody>
          </p:sp>
        </mc:Choice>
        <mc:Fallback>
          <p:sp>
            <p:nvSpPr>
              <p:cNvPr id="13" name="TextBox 12">
                <a:extLst>
                  <a:ext uri="{FF2B5EF4-FFF2-40B4-BE49-F238E27FC236}">
                    <a16:creationId xmlns:a16="http://schemas.microsoft.com/office/drawing/2014/main" id="{39AC9543-3505-3559-E488-F0A7BBD09BDF}"/>
                  </a:ext>
                </a:extLst>
              </p:cNvPr>
              <p:cNvSpPr txBox="1">
                <a:spLocks noRot="1" noChangeAspect="1" noMove="1" noResize="1" noEditPoints="1" noAdjustHandles="1" noChangeArrowheads="1" noChangeShapeType="1" noTextEdit="1"/>
              </p:cNvSpPr>
              <p:nvPr/>
            </p:nvSpPr>
            <p:spPr>
              <a:xfrm>
                <a:off x="258582" y="2128723"/>
                <a:ext cx="4879926" cy="307777"/>
              </a:xfrm>
              <a:prstGeom prst="rect">
                <a:avLst/>
              </a:prstGeom>
              <a:blipFill>
                <a:blip r:embed="rId5"/>
                <a:stretch>
                  <a:fillRect l="-250" r="-624" b="-11765"/>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B960BAA8-57FD-9506-807E-F0F6EDDBAC09}"/>
                  </a:ext>
                </a:extLst>
              </p:cNvPr>
              <p:cNvSpPr txBox="1"/>
              <p:nvPr/>
            </p:nvSpPr>
            <p:spPr>
              <a:xfrm>
                <a:off x="724155" y="2599931"/>
                <a:ext cx="1937518" cy="5241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002060"/>
                          </a:solidFill>
                          <a:latin typeface="Cambria Math" panose="02040503050406030204" pitchFamily="18" charset="0"/>
                        </a:rPr>
                        <m:t>2</m:t>
                      </m:r>
                      <m:r>
                        <a:rPr lang="en-US" b="0" i="1" smtClean="0">
                          <a:solidFill>
                            <a:srgbClr val="002060"/>
                          </a:solidFill>
                          <a:latin typeface="Cambria Math" panose="02040503050406030204" pitchFamily="18" charset="0"/>
                        </a:rPr>
                        <m:t>𝑥</m:t>
                      </m:r>
                      <m:r>
                        <a:rPr lang="en-US" b="0" i="1" smtClean="0">
                          <a:solidFill>
                            <a:srgbClr val="002060"/>
                          </a:solidFill>
                          <a:latin typeface="Cambria Math" panose="02040503050406030204" pitchFamily="18" charset="0"/>
                        </a:rPr>
                        <m:t>=</m:t>
                      </m:r>
                      <m:f>
                        <m:fPr>
                          <m:ctrlPr>
                            <a:rPr lang="en-US" b="0" i="1" smtClean="0">
                              <a:solidFill>
                                <a:srgbClr val="002060"/>
                              </a:solidFill>
                              <a:latin typeface="Cambria Math" panose="02040503050406030204" pitchFamily="18" charset="0"/>
                            </a:rPr>
                          </m:ctrlPr>
                        </m:fPr>
                        <m:num>
                          <m:r>
                            <a:rPr lang="en-US" b="0" i="1" smtClean="0">
                              <a:solidFill>
                                <a:srgbClr val="002060"/>
                              </a:solidFill>
                              <a:latin typeface="Cambria Math" panose="02040503050406030204" pitchFamily="18" charset="0"/>
                            </a:rPr>
                            <m:t>𝜋</m:t>
                          </m:r>
                        </m:num>
                        <m:den>
                          <m:r>
                            <a:rPr lang="en-US" b="0" i="1" smtClean="0">
                              <a:solidFill>
                                <a:srgbClr val="002060"/>
                              </a:solidFill>
                              <a:latin typeface="Cambria Math" panose="02040503050406030204" pitchFamily="18" charset="0"/>
                            </a:rPr>
                            <m:t>2</m:t>
                          </m:r>
                        </m:den>
                      </m:f>
                      <m:r>
                        <a:rPr lang="en-US" b="0" i="1" smtClean="0">
                          <a:solidFill>
                            <a:srgbClr val="002060"/>
                          </a:solidFill>
                          <a:latin typeface="Cambria Math" panose="02040503050406030204" pitchFamily="18" charset="0"/>
                        </a:rPr>
                        <m:t>,</m:t>
                      </m:r>
                      <m:f>
                        <m:fPr>
                          <m:ctrlPr>
                            <a:rPr lang="en-US" b="0" i="1" smtClean="0">
                              <a:solidFill>
                                <a:srgbClr val="002060"/>
                              </a:solidFill>
                              <a:latin typeface="Cambria Math" panose="02040503050406030204" pitchFamily="18" charset="0"/>
                            </a:rPr>
                          </m:ctrlPr>
                        </m:fPr>
                        <m:num>
                          <m:r>
                            <a:rPr lang="en-US" b="0" i="1" smtClean="0">
                              <a:solidFill>
                                <a:srgbClr val="002060"/>
                              </a:solidFill>
                              <a:latin typeface="Cambria Math" panose="02040503050406030204" pitchFamily="18" charset="0"/>
                            </a:rPr>
                            <m:t>3</m:t>
                          </m:r>
                          <m:r>
                            <a:rPr lang="en-US" b="0" i="1" smtClean="0">
                              <a:solidFill>
                                <a:srgbClr val="002060"/>
                              </a:solidFill>
                              <a:latin typeface="Cambria Math" panose="02040503050406030204" pitchFamily="18" charset="0"/>
                            </a:rPr>
                            <m:t>𝜋</m:t>
                          </m:r>
                        </m:num>
                        <m:den>
                          <m:r>
                            <a:rPr lang="en-US" b="0" i="1" smtClean="0">
                              <a:solidFill>
                                <a:srgbClr val="002060"/>
                              </a:solidFill>
                              <a:latin typeface="Cambria Math" panose="02040503050406030204" pitchFamily="18" charset="0"/>
                            </a:rPr>
                            <m:t>2</m:t>
                          </m:r>
                        </m:den>
                      </m:f>
                      <m:r>
                        <a:rPr lang="en-US" b="0" i="1" smtClean="0">
                          <a:solidFill>
                            <a:srgbClr val="002060"/>
                          </a:solidFill>
                          <a:latin typeface="Cambria Math" panose="02040503050406030204" pitchFamily="18" charset="0"/>
                        </a:rPr>
                        <m:t>,</m:t>
                      </m:r>
                      <m:f>
                        <m:fPr>
                          <m:ctrlPr>
                            <a:rPr lang="en-US" b="0" i="1" smtClean="0">
                              <a:solidFill>
                                <a:srgbClr val="002060"/>
                              </a:solidFill>
                              <a:latin typeface="Cambria Math" panose="02040503050406030204" pitchFamily="18" charset="0"/>
                            </a:rPr>
                          </m:ctrlPr>
                        </m:fPr>
                        <m:num>
                          <m:r>
                            <a:rPr lang="en-US" b="0" i="1" smtClean="0">
                              <a:solidFill>
                                <a:srgbClr val="002060"/>
                              </a:solidFill>
                              <a:latin typeface="Cambria Math" panose="02040503050406030204" pitchFamily="18" charset="0"/>
                            </a:rPr>
                            <m:t>5</m:t>
                          </m:r>
                          <m:r>
                            <a:rPr lang="en-US" b="0" i="1" smtClean="0">
                              <a:solidFill>
                                <a:srgbClr val="002060"/>
                              </a:solidFill>
                              <a:latin typeface="Cambria Math" panose="02040503050406030204" pitchFamily="18" charset="0"/>
                            </a:rPr>
                            <m:t>𝜋</m:t>
                          </m:r>
                        </m:num>
                        <m:den>
                          <m:r>
                            <a:rPr lang="en-US" b="0" i="1" smtClean="0">
                              <a:solidFill>
                                <a:srgbClr val="002060"/>
                              </a:solidFill>
                              <a:latin typeface="Cambria Math" panose="02040503050406030204" pitchFamily="18" charset="0"/>
                            </a:rPr>
                            <m:t>2</m:t>
                          </m:r>
                        </m:den>
                      </m:f>
                      <m:r>
                        <a:rPr lang="en-US" b="0" i="1" smtClean="0">
                          <a:solidFill>
                            <a:srgbClr val="002060"/>
                          </a:solidFill>
                          <a:latin typeface="Cambria Math" panose="02040503050406030204" pitchFamily="18" charset="0"/>
                        </a:rPr>
                        <m:t>,</m:t>
                      </m:r>
                      <m:f>
                        <m:fPr>
                          <m:ctrlPr>
                            <a:rPr lang="en-US" b="0" i="1" smtClean="0">
                              <a:solidFill>
                                <a:srgbClr val="002060"/>
                              </a:solidFill>
                              <a:latin typeface="Cambria Math" panose="02040503050406030204" pitchFamily="18" charset="0"/>
                            </a:rPr>
                          </m:ctrlPr>
                        </m:fPr>
                        <m:num>
                          <m:r>
                            <a:rPr lang="en-US" b="0" i="1" smtClean="0">
                              <a:solidFill>
                                <a:srgbClr val="002060"/>
                              </a:solidFill>
                              <a:latin typeface="Cambria Math" panose="02040503050406030204" pitchFamily="18" charset="0"/>
                            </a:rPr>
                            <m:t>7</m:t>
                          </m:r>
                          <m:r>
                            <a:rPr lang="en-US" b="0" i="1" smtClean="0">
                              <a:solidFill>
                                <a:srgbClr val="002060"/>
                              </a:solidFill>
                              <a:latin typeface="Cambria Math" panose="02040503050406030204" pitchFamily="18" charset="0"/>
                            </a:rPr>
                            <m:t>𝜋</m:t>
                          </m:r>
                        </m:num>
                        <m:den>
                          <m:r>
                            <a:rPr lang="en-US" b="0" i="1" smtClean="0">
                              <a:solidFill>
                                <a:srgbClr val="002060"/>
                              </a:solidFill>
                              <a:latin typeface="Cambria Math" panose="02040503050406030204" pitchFamily="18" charset="0"/>
                            </a:rPr>
                            <m:t>2</m:t>
                          </m:r>
                        </m:den>
                      </m:f>
                    </m:oMath>
                  </m:oMathPara>
                </a14:m>
                <a:endParaRPr lang="en-AU" dirty="0">
                  <a:solidFill>
                    <a:srgbClr val="002060"/>
                  </a:solidFill>
                </a:endParaRPr>
              </a:p>
            </p:txBody>
          </p:sp>
        </mc:Choice>
        <mc:Fallback>
          <p:sp>
            <p:nvSpPr>
              <p:cNvPr id="14" name="TextBox 13">
                <a:extLst>
                  <a:ext uri="{FF2B5EF4-FFF2-40B4-BE49-F238E27FC236}">
                    <a16:creationId xmlns:a16="http://schemas.microsoft.com/office/drawing/2014/main" id="{B960BAA8-57FD-9506-807E-F0F6EDDBAC09}"/>
                  </a:ext>
                </a:extLst>
              </p:cNvPr>
              <p:cNvSpPr txBox="1">
                <a:spLocks noRot="1" noChangeAspect="1" noMove="1" noResize="1" noEditPoints="1" noAdjustHandles="1" noChangeArrowheads="1" noChangeShapeType="1" noTextEdit="1"/>
              </p:cNvSpPr>
              <p:nvPr/>
            </p:nvSpPr>
            <p:spPr>
              <a:xfrm>
                <a:off x="724155" y="2599931"/>
                <a:ext cx="1937518" cy="524182"/>
              </a:xfrm>
              <a:prstGeom prst="rect">
                <a:avLst/>
              </a:prstGeom>
              <a:blipFill>
                <a:blip r:embed="rId6"/>
                <a:stretch>
                  <a:fillRect/>
                </a:stretch>
              </a:blipFill>
            </p:spPr>
            <p:txBody>
              <a:bodyPr/>
              <a:lstStyle/>
              <a:p>
                <a:r>
                  <a:rPr lang="en-AU">
                    <a:noFill/>
                  </a:rPr>
                  <a:t> </a:t>
                </a:r>
              </a:p>
            </p:txBody>
          </p:sp>
        </mc:Fallback>
      </mc:AlternateContent>
      <mc:AlternateContent xmlns:mc="http://schemas.openxmlformats.org/markup-compatibility/2006" xmlns:p14="http://schemas.microsoft.com/office/powerpoint/2010/main">
        <mc:Choice Requires="p14">
          <p:contentPart p14:bwMode="auto" r:id="rId7">
            <p14:nvContentPartPr>
              <p14:cNvPr id="26" name="Ink 25">
                <a:extLst>
                  <a:ext uri="{FF2B5EF4-FFF2-40B4-BE49-F238E27FC236}">
                    <a16:creationId xmlns:a16="http://schemas.microsoft.com/office/drawing/2014/main" id="{622AECA9-8C46-BF64-11CC-4FDD48C69662}"/>
                  </a:ext>
                </a:extLst>
              </p14:cNvPr>
              <p14:cNvContentPartPr/>
              <p14:nvPr/>
            </p14:nvContentPartPr>
            <p14:xfrm>
              <a:off x="8273900" y="3339830"/>
              <a:ext cx="360" cy="360"/>
            </p14:xfrm>
          </p:contentPart>
        </mc:Choice>
        <mc:Fallback xmlns="">
          <p:pic>
            <p:nvPicPr>
              <p:cNvPr id="26" name="Ink 25">
                <a:extLst>
                  <a:ext uri="{FF2B5EF4-FFF2-40B4-BE49-F238E27FC236}">
                    <a16:creationId xmlns:a16="http://schemas.microsoft.com/office/drawing/2014/main" id="{622AECA9-8C46-BF64-11CC-4FDD48C69662}"/>
                  </a:ext>
                </a:extLst>
              </p:cNvPr>
              <p:cNvPicPr/>
              <p:nvPr/>
            </p:nvPicPr>
            <p:blipFill>
              <a:blip r:embed="rId13"/>
              <a:stretch>
                <a:fillRect/>
              </a:stretch>
            </p:blipFill>
            <p:spPr>
              <a:xfrm>
                <a:off x="8269580" y="3335510"/>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7" name="Ink 26">
                <a:extLst>
                  <a:ext uri="{FF2B5EF4-FFF2-40B4-BE49-F238E27FC236}">
                    <a16:creationId xmlns:a16="http://schemas.microsoft.com/office/drawing/2014/main" id="{1560B191-168A-030A-FA50-B1535CF6A961}"/>
                  </a:ext>
                </a:extLst>
              </p14:cNvPr>
              <p14:cNvContentPartPr/>
              <p14:nvPr/>
            </p14:nvContentPartPr>
            <p14:xfrm>
              <a:off x="8127740" y="4063430"/>
              <a:ext cx="360" cy="360"/>
            </p14:xfrm>
          </p:contentPart>
        </mc:Choice>
        <mc:Fallback xmlns="">
          <p:pic>
            <p:nvPicPr>
              <p:cNvPr id="27" name="Ink 26">
                <a:extLst>
                  <a:ext uri="{FF2B5EF4-FFF2-40B4-BE49-F238E27FC236}">
                    <a16:creationId xmlns:a16="http://schemas.microsoft.com/office/drawing/2014/main" id="{1560B191-168A-030A-FA50-B1535CF6A961}"/>
                  </a:ext>
                </a:extLst>
              </p:cNvPr>
              <p:cNvPicPr/>
              <p:nvPr/>
            </p:nvPicPr>
            <p:blipFill>
              <a:blip r:embed="rId13"/>
              <a:stretch>
                <a:fillRect/>
              </a:stretch>
            </p:blipFill>
            <p:spPr>
              <a:xfrm>
                <a:off x="8123420" y="4059110"/>
                <a:ext cx="9000" cy="9000"/>
              </a:xfrm>
              <a:prstGeom prst="rect">
                <a:avLst/>
              </a:prstGeom>
            </p:spPr>
          </p:pic>
        </mc:Fallback>
      </mc:AlternateContent>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4939E714-4802-2545-89EA-A40B606914CF}"/>
                  </a:ext>
                </a:extLst>
              </p:cNvPr>
              <p:cNvSpPr txBox="1"/>
              <p:nvPr/>
            </p:nvSpPr>
            <p:spPr>
              <a:xfrm>
                <a:off x="925557" y="3302538"/>
                <a:ext cx="2011063" cy="58246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r>
                        <a:rPr lang="en-US" sz="2000" b="0" i="1" smtClean="0">
                          <a:solidFill>
                            <a:srgbClr val="002060"/>
                          </a:solidFill>
                          <a:latin typeface="Cambria Math" panose="02040503050406030204" pitchFamily="18" charset="0"/>
                        </a:rPr>
                        <m:t>,</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3</m:t>
                          </m:r>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r>
                        <a:rPr lang="en-US" sz="2000" b="0" i="1" smtClean="0">
                          <a:solidFill>
                            <a:srgbClr val="002060"/>
                          </a:solidFill>
                          <a:latin typeface="Cambria Math" panose="02040503050406030204" pitchFamily="18" charset="0"/>
                        </a:rPr>
                        <m:t>,</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5</m:t>
                          </m:r>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r>
                        <a:rPr lang="en-US" sz="2000" b="0" i="1" smtClean="0">
                          <a:solidFill>
                            <a:srgbClr val="002060"/>
                          </a:solidFill>
                          <a:latin typeface="Cambria Math" panose="02040503050406030204" pitchFamily="18" charset="0"/>
                        </a:rPr>
                        <m:t>,</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7</m:t>
                          </m:r>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oMath>
                  </m:oMathPara>
                </a14:m>
                <a:endParaRPr lang="en-AU" sz="2000" dirty="0">
                  <a:solidFill>
                    <a:srgbClr val="002060"/>
                  </a:solidFill>
                </a:endParaRPr>
              </a:p>
            </p:txBody>
          </p:sp>
        </mc:Choice>
        <mc:Fallback>
          <p:sp>
            <p:nvSpPr>
              <p:cNvPr id="20" name="TextBox 19">
                <a:extLst>
                  <a:ext uri="{FF2B5EF4-FFF2-40B4-BE49-F238E27FC236}">
                    <a16:creationId xmlns:a16="http://schemas.microsoft.com/office/drawing/2014/main" id="{4939E714-4802-2545-89EA-A40B606914CF}"/>
                  </a:ext>
                </a:extLst>
              </p:cNvPr>
              <p:cNvSpPr txBox="1">
                <a:spLocks noRot="1" noChangeAspect="1" noMove="1" noResize="1" noEditPoints="1" noAdjustHandles="1" noChangeArrowheads="1" noChangeShapeType="1" noTextEdit="1"/>
              </p:cNvSpPr>
              <p:nvPr/>
            </p:nvSpPr>
            <p:spPr>
              <a:xfrm>
                <a:off x="925557" y="3302538"/>
                <a:ext cx="2011063" cy="582467"/>
              </a:xfrm>
              <a:prstGeom prst="rect">
                <a:avLst/>
              </a:prstGeom>
              <a:blipFill>
                <a:blip r:embed="rId15"/>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F0D7B280-0814-4388-4BEE-910955071752}"/>
                  </a:ext>
                </a:extLst>
              </p:cNvPr>
              <p:cNvSpPr txBox="1"/>
              <p:nvPr/>
            </p:nvSpPr>
            <p:spPr>
              <a:xfrm>
                <a:off x="258582" y="4063430"/>
                <a:ext cx="3931910" cy="307777"/>
              </a:xfrm>
              <a:prstGeom prst="rect">
                <a:avLst/>
              </a:prstGeom>
              <a:noFill/>
            </p:spPr>
            <p:txBody>
              <a:bodyPr wrap="none" lIns="0" tIns="0" rIns="0" bIns="0" rtlCol="0">
                <a:spAutoFit/>
              </a:bodyPr>
              <a:lstStyle/>
              <a:p>
                <a:r>
                  <a:rPr lang="en-US" sz="2000" b="0" dirty="0">
                    <a:solidFill>
                      <a:srgbClr val="002060"/>
                    </a:solidFill>
                  </a:rPr>
                  <a:t>Sub. Into </a:t>
                </a:r>
                <a14:m>
                  <m:oMath xmlns:m="http://schemas.openxmlformats.org/officeDocument/2006/math">
                    <m:r>
                      <a:rPr lang="en-US" sz="2000" b="0" i="1" smtClean="0">
                        <a:solidFill>
                          <a:srgbClr val="002060"/>
                        </a:solidFill>
                        <a:latin typeface="Cambria Math" panose="02040503050406030204" pitchFamily="18" charset="0"/>
                      </a:rPr>
                      <m:t>𝑦</m:t>
                    </m:r>
                  </m:oMath>
                </a14:m>
                <a:r>
                  <a:rPr lang="en-AU" sz="2000" dirty="0">
                    <a:solidFill>
                      <a:srgbClr val="002060"/>
                    </a:solidFill>
                  </a:rPr>
                  <a:t> to determine y-coordinate</a:t>
                </a:r>
              </a:p>
            </p:txBody>
          </p:sp>
        </mc:Choice>
        <mc:Fallback>
          <p:sp>
            <p:nvSpPr>
              <p:cNvPr id="21" name="TextBox 20">
                <a:extLst>
                  <a:ext uri="{FF2B5EF4-FFF2-40B4-BE49-F238E27FC236}">
                    <a16:creationId xmlns:a16="http://schemas.microsoft.com/office/drawing/2014/main" id="{F0D7B280-0814-4388-4BEE-910955071752}"/>
                  </a:ext>
                </a:extLst>
              </p:cNvPr>
              <p:cNvSpPr txBox="1">
                <a:spLocks noRot="1" noChangeAspect="1" noMove="1" noResize="1" noEditPoints="1" noAdjustHandles="1" noChangeArrowheads="1" noChangeShapeType="1" noTextEdit="1"/>
              </p:cNvSpPr>
              <p:nvPr/>
            </p:nvSpPr>
            <p:spPr>
              <a:xfrm>
                <a:off x="258582" y="4063430"/>
                <a:ext cx="3931910" cy="307777"/>
              </a:xfrm>
              <a:prstGeom prst="rect">
                <a:avLst/>
              </a:prstGeom>
              <a:blipFill>
                <a:blip r:embed="rId16"/>
                <a:stretch>
                  <a:fillRect l="-3876" t="-26000" r="-3411" b="-50000"/>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2" name="TextBox 21">
                <a:extLst>
                  <a:ext uri="{FF2B5EF4-FFF2-40B4-BE49-F238E27FC236}">
                    <a16:creationId xmlns:a16="http://schemas.microsoft.com/office/drawing/2014/main" id="{F5EA8622-C6AB-1F6C-7EC9-564D3A1465FE}"/>
                  </a:ext>
                </a:extLst>
              </p:cNvPr>
              <p:cNvSpPr txBox="1"/>
              <p:nvPr/>
            </p:nvSpPr>
            <p:spPr>
              <a:xfrm>
                <a:off x="925557" y="4478917"/>
                <a:ext cx="2235997" cy="54425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𝑦</m:t>
                      </m:r>
                      <m:r>
                        <a:rPr lang="en-US" sz="2000" b="0" i="1" smtClean="0">
                          <a:solidFill>
                            <a:srgbClr val="002060"/>
                          </a:solidFill>
                          <a:latin typeface="Cambria Math" panose="02040503050406030204" pitchFamily="18" charset="0"/>
                        </a:rPr>
                        <m:t>=</m:t>
                      </m:r>
                      <m:func>
                        <m:funcPr>
                          <m:ctrlPr>
                            <a:rPr lang="en-US" sz="2000" b="0" i="1" smtClean="0">
                              <a:solidFill>
                                <a:srgbClr val="002060"/>
                              </a:solidFill>
                              <a:latin typeface="Cambria Math" panose="02040503050406030204" pitchFamily="18" charset="0"/>
                            </a:rPr>
                          </m:ctrlPr>
                        </m:funcPr>
                        <m:fName>
                          <m:r>
                            <m:rPr>
                              <m:sty m:val="p"/>
                            </m:rPr>
                            <a:rPr lang="en-US" sz="2000" b="0" i="0" smtClean="0">
                              <a:solidFill>
                                <a:srgbClr val="002060"/>
                              </a:solidFill>
                              <a:latin typeface="Cambria Math" panose="02040503050406030204" pitchFamily="18" charset="0"/>
                            </a:rPr>
                            <m:t>sin</m:t>
                          </m:r>
                        </m:fName>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e>
                          </m:d>
                        </m:e>
                      </m:func>
                      <m:r>
                        <a:rPr lang="en-US" sz="2000" b="0" i="1" smtClean="0">
                          <a:solidFill>
                            <a:srgbClr val="002060"/>
                          </a:solidFill>
                          <a:latin typeface="Cambria Math" panose="02040503050406030204" pitchFamily="18" charset="0"/>
                        </a:rPr>
                        <m:t>=1</m:t>
                      </m:r>
                    </m:oMath>
                  </m:oMathPara>
                </a14:m>
                <a:endParaRPr lang="en-AU" sz="2000" dirty="0">
                  <a:solidFill>
                    <a:srgbClr val="002060"/>
                  </a:solidFill>
                </a:endParaRPr>
              </a:p>
            </p:txBody>
          </p:sp>
        </mc:Choice>
        <mc:Fallback>
          <p:sp>
            <p:nvSpPr>
              <p:cNvPr id="22" name="TextBox 21">
                <a:extLst>
                  <a:ext uri="{FF2B5EF4-FFF2-40B4-BE49-F238E27FC236}">
                    <a16:creationId xmlns:a16="http://schemas.microsoft.com/office/drawing/2014/main" id="{F5EA8622-C6AB-1F6C-7EC9-564D3A1465FE}"/>
                  </a:ext>
                </a:extLst>
              </p:cNvPr>
              <p:cNvSpPr txBox="1">
                <a:spLocks noRot="1" noChangeAspect="1" noMove="1" noResize="1" noEditPoints="1" noAdjustHandles="1" noChangeArrowheads="1" noChangeShapeType="1" noTextEdit="1"/>
              </p:cNvSpPr>
              <p:nvPr/>
            </p:nvSpPr>
            <p:spPr>
              <a:xfrm>
                <a:off x="925557" y="4478917"/>
                <a:ext cx="2235997" cy="544252"/>
              </a:xfrm>
              <a:prstGeom prst="rect">
                <a:avLst/>
              </a:prstGeom>
              <a:blipFill>
                <a:blip r:embed="rId17"/>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24E2B2DC-C601-0F6F-581E-C6030C71213C}"/>
                  </a:ext>
                </a:extLst>
              </p:cNvPr>
              <p:cNvSpPr txBox="1"/>
              <p:nvPr/>
            </p:nvSpPr>
            <p:spPr>
              <a:xfrm>
                <a:off x="918634" y="5023169"/>
                <a:ext cx="2611805" cy="69153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𝑦</m:t>
                      </m:r>
                      <m:r>
                        <a:rPr lang="en-US" sz="2000" b="0" i="1" smtClean="0">
                          <a:solidFill>
                            <a:srgbClr val="002060"/>
                          </a:solidFill>
                          <a:latin typeface="Cambria Math" panose="02040503050406030204" pitchFamily="18" charset="0"/>
                        </a:rPr>
                        <m:t>=</m:t>
                      </m:r>
                      <m:func>
                        <m:funcPr>
                          <m:ctrlPr>
                            <a:rPr lang="en-US" sz="2000" b="0" i="1" smtClean="0">
                              <a:solidFill>
                                <a:srgbClr val="002060"/>
                              </a:solidFill>
                              <a:latin typeface="Cambria Math" panose="02040503050406030204" pitchFamily="18" charset="0"/>
                            </a:rPr>
                          </m:ctrlPr>
                        </m:funcPr>
                        <m:fName>
                          <m:r>
                            <m:rPr>
                              <m:sty m:val="p"/>
                            </m:rPr>
                            <a:rPr lang="en-US" sz="2000" b="0" i="0" smtClean="0">
                              <a:solidFill>
                                <a:srgbClr val="002060"/>
                              </a:solidFill>
                              <a:latin typeface="Cambria Math" panose="02040503050406030204" pitchFamily="18" charset="0"/>
                            </a:rPr>
                            <m:t>sin</m:t>
                          </m:r>
                        </m:fName>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3</m:t>
                                  </m:r>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e>
                          </m:d>
                        </m:e>
                      </m:func>
                      <m:r>
                        <a:rPr lang="en-US" sz="2000" b="0" i="1" smtClean="0">
                          <a:solidFill>
                            <a:srgbClr val="002060"/>
                          </a:solidFill>
                          <a:latin typeface="Cambria Math" panose="02040503050406030204" pitchFamily="18" charset="0"/>
                        </a:rPr>
                        <m:t>=−1</m:t>
                      </m:r>
                    </m:oMath>
                  </m:oMathPara>
                </a14:m>
                <a:endParaRPr lang="en-AU" sz="2000" dirty="0">
                  <a:solidFill>
                    <a:srgbClr val="002060"/>
                  </a:solidFill>
                </a:endParaRPr>
              </a:p>
            </p:txBody>
          </p:sp>
        </mc:Choice>
        <mc:Fallback>
          <p:sp>
            <p:nvSpPr>
              <p:cNvPr id="23" name="TextBox 22">
                <a:extLst>
                  <a:ext uri="{FF2B5EF4-FFF2-40B4-BE49-F238E27FC236}">
                    <a16:creationId xmlns:a16="http://schemas.microsoft.com/office/drawing/2014/main" id="{24E2B2DC-C601-0F6F-581E-C6030C71213C}"/>
                  </a:ext>
                </a:extLst>
              </p:cNvPr>
              <p:cNvSpPr txBox="1">
                <a:spLocks noRot="1" noChangeAspect="1" noMove="1" noResize="1" noEditPoints="1" noAdjustHandles="1" noChangeArrowheads="1" noChangeShapeType="1" noTextEdit="1"/>
              </p:cNvSpPr>
              <p:nvPr/>
            </p:nvSpPr>
            <p:spPr>
              <a:xfrm>
                <a:off x="918634" y="5023169"/>
                <a:ext cx="2611805" cy="691536"/>
              </a:xfrm>
              <a:prstGeom prst="rect">
                <a:avLst/>
              </a:prstGeom>
              <a:blipFill>
                <a:blip r:embed="rId18"/>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4" name="TextBox 23">
                <a:extLst>
                  <a:ext uri="{FF2B5EF4-FFF2-40B4-BE49-F238E27FC236}">
                    <a16:creationId xmlns:a16="http://schemas.microsoft.com/office/drawing/2014/main" id="{E4FE2370-F569-7EF2-76BF-1DB8B59C2A02}"/>
                  </a:ext>
                </a:extLst>
              </p:cNvPr>
              <p:cNvSpPr txBox="1"/>
              <p:nvPr/>
            </p:nvSpPr>
            <p:spPr>
              <a:xfrm>
                <a:off x="4351598" y="4371207"/>
                <a:ext cx="2419445" cy="69153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𝑦</m:t>
                      </m:r>
                      <m:r>
                        <a:rPr lang="en-US" sz="2000" b="0" i="1" smtClean="0">
                          <a:solidFill>
                            <a:srgbClr val="002060"/>
                          </a:solidFill>
                          <a:latin typeface="Cambria Math" panose="02040503050406030204" pitchFamily="18" charset="0"/>
                        </a:rPr>
                        <m:t>=</m:t>
                      </m:r>
                      <m:func>
                        <m:funcPr>
                          <m:ctrlPr>
                            <a:rPr lang="en-US" sz="2000" b="0" i="1" smtClean="0">
                              <a:solidFill>
                                <a:srgbClr val="002060"/>
                              </a:solidFill>
                              <a:latin typeface="Cambria Math" panose="02040503050406030204" pitchFamily="18" charset="0"/>
                            </a:rPr>
                          </m:ctrlPr>
                        </m:funcPr>
                        <m:fName>
                          <m:r>
                            <m:rPr>
                              <m:sty m:val="p"/>
                            </m:rPr>
                            <a:rPr lang="en-US" sz="2000" b="0" i="0" smtClean="0">
                              <a:solidFill>
                                <a:srgbClr val="002060"/>
                              </a:solidFill>
                              <a:latin typeface="Cambria Math" panose="02040503050406030204" pitchFamily="18" charset="0"/>
                            </a:rPr>
                            <m:t>sin</m:t>
                          </m:r>
                        </m:fName>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5</m:t>
                                  </m:r>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e>
                          </m:d>
                        </m:e>
                      </m:func>
                      <m:r>
                        <a:rPr lang="en-US" sz="2000" b="0" i="1" smtClean="0">
                          <a:solidFill>
                            <a:srgbClr val="002060"/>
                          </a:solidFill>
                          <a:latin typeface="Cambria Math" panose="02040503050406030204" pitchFamily="18" charset="0"/>
                        </a:rPr>
                        <m:t>=1</m:t>
                      </m:r>
                    </m:oMath>
                  </m:oMathPara>
                </a14:m>
                <a:endParaRPr lang="en-AU" sz="2000" dirty="0">
                  <a:solidFill>
                    <a:srgbClr val="002060"/>
                  </a:solidFill>
                </a:endParaRPr>
              </a:p>
            </p:txBody>
          </p:sp>
        </mc:Choice>
        <mc:Fallback>
          <p:sp>
            <p:nvSpPr>
              <p:cNvPr id="24" name="TextBox 23">
                <a:extLst>
                  <a:ext uri="{FF2B5EF4-FFF2-40B4-BE49-F238E27FC236}">
                    <a16:creationId xmlns:a16="http://schemas.microsoft.com/office/drawing/2014/main" id="{E4FE2370-F569-7EF2-76BF-1DB8B59C2A02}"/>
                  </a:ext>
                </a:extLst>
              </p:cNvPr>
              <p:cNvSpPr txBox="1">
                <a:spLocks noRot="1" noChangeAspect="1" noMove="1" noResize="1" noEditPoints="1" noAdjustHandles="1" noChangeArrowheads="1" noChangeShapeType="1" noTextEdit="1"/>
              </p:cNvSpPr>
              <p:nvPr/>
            </p:nvSpPr>
            <p:spPr>
              <a:xfrm>
                <a:off x="4351598" y="4371207"/>
                <a:ext cx="2419445" cy="691536"/>
              </a:xfrm>
              <a:prstGeom prst="rect">
                <a:avLst/>
              </a:prstGeom>
              <a:blipFill>
                <a:blip r:embed="rId19"/>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5" name="TextBox 24">
                <a:extLst>
                  <a:ext uri="{FF2B5EF4-FFF2-40B4-BE49-F238E27FC236}">
                    <a16:creationId xmlns:a16="http://schemas.microsoft.com/office/drawing/2014/main" id="{AAE59B31-BBC7-BE56-B423-C2F0789D7EAA}"/>
                  </a:ext>
                </a:extLst>
              </p:cNvPr>
              <p:cNvSpPr txBox="1"/>
              <p:nvPr/>
            </p:nvSpPr>
            <p:spPr>
              <a:xfrm>
                <a:off x="4351598" y="5151154"/>
                <a:ext cx="2611805" cy="69153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𝑦</m:t>
                      </m:r>
                      <m:r>
                        <a:rPr lang="en-US" sz="2000" b="0" i="1" smtClean="0">
                          <a:solidFill>
                            <a:srgbClr val="002060"/>
                          </a:solidFill>
                          <a:latin typeface="Cambria Math" panose="02040503050406030204" pitchFamily="18" charset="0"/>
                        </a:rPr>
                        <m:t>=</m:t>
                      </m:r>
                      <m:func>
                        <m:funcPr>
                          <m:ctrlPr>
                            <a:rPr lang="en-US" sz="2000" b="0" i="1" smtClean="0">
                              <a:solidFill>
                                <a:srgbClr val="002060"/>
                              </a:solidFill>
                              <a:latin typeface="Cambria Math" panose="02040503050406030204" pitchFamily="18" charset="0"/>
                            </a:rPr>
                          </m:ctrlPr>
                        </m:funcPr>
                        <m:fName>
                          <m:r>
                            <m:rPr>
                              <m:sty m:val="p"/>
                            </m:rPr>
                            <a:rPr lang="en-US" sz="2000" b="0" i="0" smtClean="0">
                              <a:solidFill>
                                <a:srgbClr val="002060"/>
                              </a:solidFill>
                              <a:latin typeface="Cambria Math" panose="02040503050406030204" pitchFamily="18" charset="0"/>
                            </a:rPr>
                            <m:t>sin</m:t>
                          </m:r>
                        </m:fName>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7</m:t>
                                  </m:r>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e>
                          </m:d>
                        </m:e>
                      </m:func>
                      <m:r>
                        <a:rPr lang="en-US" sz="2000" b="0" i="1" smtClean="0">
                          <a:solidFill>
                            <a:srgbClr val="002060"/>
                          </a:solidFill>
                          <a:latin typeface="Cambria Math" panose="02040503050406030204" pitchFamily="18" charset="0"/>
                        </a:rPr>
                        <m:t>=−1</m:t>
                      </m:r>
                    </m:oMath>
                  </m:oMathPara>
                </a14:m>
                <a:endParaRPr lang="en-AU" sz="2000" dirty="0">
                  <a:solidFill>
                    <a:srgbClr val="002060"/>
                  </a:solidFill>
                </a:endParaRPr>
              </a:p>
            </p:txBody>
          </p:sp>
        </mc:Choice>
        <mc:Fallback>
          <p:sp>
            <p:nvSpPr>
              <p:cNvPr id="25" name="TextBox 24">
                <a:extLst>
                  <a:ext uri="{FF2B5EF4-FFF2-40B4-BE49-F238E27FC236}">
                    <a16:creationId xmlns:a16="http://schemas.microsoft.com/office/drawing/2014/main" id="{AAE59B31-BBC7-BE56-B423-C2F0789D7EAA}"/>
                  </a:ext>
                </a:extLst>
              </p:cNvPr>
              <p:cNvSpPr txBox="1">
                <a:spLocks noRot="1" noChangeAspect="1" noMove="1" noResize="1" noEditPoints="1" noAdjustHandles="1" noChangeArrowheads="1" noChangeShapeType="1" noTextEdit="1"/>
              </p:cNvSpPr>
              <p:nvPr/>
            </p:nvSpPr>
            <p:spPr>
              <a:xfrm>
                <a:off x="4351598" y="5151154"/>
                <a:ext cx="2611805" cy="691536"/>
              </a:xfrm>
              <a:prstGeom prst="rect">
                <a:avLst/>
              </a:prstGeom>
              <a:blipFill>
                <a:blip r:embed="rId20"/>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8" name="TextBox 27">
                <a:extLst>
                  <a:ext uri="{FF2B5EF4-FFF2-40B4-BE49-F238E27FC236}">
                    <a16:creationId xmlns:a16="http://schemas.microsoft.com/office/drawing/2014/main" id="{C5662A64-3598-D897-6575-73D8D1982BBE}"/>
                  </a:ext>
                </a:extLst>
              </p:cNvPr>
              <p:cNvSpPr txBox="1"/>
              <p:nvPr/>
            </p:nvSpPr>
            <p:spPr>
              <a:xfrm>
                <a:off x="324815" y="5842690"/>
                <a:ext cx="10978185" cy="460639"/>
              </a:xfrm>
              <a:prstGeom prst="rect">
                <a:avLst/>
              </a:prstGeom>
              <a:noFill/>
            </p:spPr>
            <p:txBody>
              <a:bodyPr wrap="square" lIns="0" tIns="0" rIns="0" bIns="0" rtlCol="0">
                <a:spAutoFit/>
              </a:bodyPr>
              <a:lstStyle/>
              <a:p>
                <a:r>
                  <a:rPr lang="en-US" sz="2000" b="0" dirty="0">
                    <a:solidFill>
                      <a:srgbClr val="002060"/>
                    </a:solidFill>
                  </a:rPr>
                  <a:t>Stationary points are: </a:t>
                </a:r>
                <a14:m>
                  <m:oMath xmlns:m="http://schemas.openxmlformats.org/officeDocument/2006/math">
                    <m:d>
                      <m:dPr>
                        <m:ctrlPr>
                          <a:rPr lang="en-US" sz="2000" b="0" i="1" smtClean="0">
                            <a:solidFill>
                              <a:srgbClr val="002060"/>
                            </a:solidFill>
                            <a:latin typeface="Cambria Math" panose="02040503050406030204" pitchFamily="18" charset="0"/>
                          </a:rPr>
                        </m:ctrlPr>
                      </m:dPr>
                      <m:e>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𝜋</m:t>
                            </m:r>
                          </m:num>
                          <m:den>
                            <m:r>
                              <a:rPr lang="en-US" sz="2000" b="0" i="1" smtClean="0">
                                <a:solidFill>
                                  <a:srgbClr val="002060"/>
                                </a:solidFill>
                                <a:latin typeface="Cambria Math" panose="02040503050406030204" pitchFamily="18" charset="0"/>
                              </a:rPr>
                              <m:t>4</m:t>
                            </m:r>
                          </m:den>
                        </m:f>
                        <m:r>
                          <a:rPr lang="en-US" sz="2000" b="0" i="1" smtClean="0">
                            <a:solidFill>
                              <a:srgbClr val="002060"/>
                            </a:solidFill>
                            <a:latin typeface="Cambria Math" panose="02040503050406030204" pitchFamily="18" charset="0"/>
                          </a:rPr>
                          <m:t>,1</m:t>
                        </m:r>
                      </m:e>
                    </m:d>
                    <m:r>
                      <a:rPr lang="en-US" sz="2000" b="0" i="1" smtClean="0">
                        <a:solidFill>
                          <a:srgbClr val="002060"/>
                        </a:solidFill>
                        <a:latin typeface="Cambria Math" panose="02040503050406030204" pitchFamily="18" charset="0"/>
                      </a:rPr>
                      <m:t>,</m:t>
                    </m:r>
                    <m:d>
                      <m:dPr>
                        <m:ctrlPr>
                          <a:rPr lang="en-US" sz="2000" i="1">
                            <a:solidFill>
                              <a:srgbClr val="002060"/>
                            </a:solidFill>
                            <a:latin typeface="Cambria Math" panose="02040503050406030204" pitchFamily="18" charset="0"/>
                          </a:rPr>
                        </m:ctrlPr>
                      </m:dPr>
                      <m:e>
                        <m:f>
                          <m:fPr>
                            <m:ctrlPr>
                              <a:rPr lang="en-US" sz="2000" i="1">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3</m:t>
                            </m:r>
                            <m:r>
                              <a:rPr lang="en-US" sz="2000" i="1">
                                <a:solidFill>
                                  <a:srgbClr val="002060"/>
                                </a:solidFill>
                                <a:latin typeface="Cambria Math" panose="02040503050406030204" pitchFamily="18" charset="0"/>
                              </a:rPr>
                              <m:t>𝜋</m:t>
                            </m:r>
                          </m:num>
                          <m:den>
                            <m:r>
                              <a:rPr lang="en-US" sz="2000" i="1">
                                <a:solidFill>
                                  <a:srgbClr val="002060"/>
                                </a:solidFill>
                                <a:latin typeface="Cambria Math" panose="02040503050406030204" pitchFamily="18" charset="0"/>
                              </a:rPr>
                              <m:t>4</m:t>
                            </m:r>
                          </m:den>
                        </m:f>
                        <m:r>
                          <a:rPr lang="en-US" sz="2000" i="1">
                            <a:solidFill>
                              <a:srgbClr val="002060"/>
                            </a:solidFill>
                            <a:latin typeface="Cambria Math" panose="02040503050406030204" pitchFamily="18" charset="0"/>
                          </a:rPr>
                          <m:t>,</m:t>
                        </m:r>
                        <m:r>
                          <a:rPr lang="en-US" sz="2000" b="0" i="1" smtClean="0">
                            <a:solidFill>
                              <a:srgbClr val="002060"/>
                            </a:solidFill>
                            <a:latin typeface="Cambria Math" panose="02040503050406030204" pitchFamily="18" charset="0"/>
                          </a:rPr>
                          <m:t>−</m:t>
                        </m:r>
                        <m:r>
                          <a:rPr lang="en-US" sz="2000" i="1">
                            <a:solidFill>
                              <a:srgbClr val="002060"/>
                            </a:solidFill>
                            <a:latin typeface="Cambria Math" panose="02040503050406030204" pitchFamily="18" charset="0"/>
                          </a:rPr>
                          <m:t>1</m:t>
                        </m:r>
                      </m:e>
                    </m:d>
                    <m:r>
                      <a:rPr lang="en-US" sz="2000" b="0" i="1" smtClean="0">
                        <a:solidFill>
                          <a:srgbClr val="002060"/>
                        </a:solidFill>
                        <a:latin typeface="Cambria Math" panose="02040503050406030204" pitchFamily="18" charset="0"/>
                      </a:rPr>
                      <m:t>,</m:t>
                    </m:r>
                    <m:d>
                      <m:dPr>
                        <m:ctrlPr>
                          <a:rPr lang="en-US" sz="2000" i="1">
                            <a:solidFill>
                              <a:srgbClr val="002060"/>
                            </a:solidFill>
                            <a:latin typeface="Cambria Math" panose="02040503050406030204" pitchFamily="18" charset="0"/>
                          </a:rPr>
                        </m:ctrlPr>
                      </m:dPr>
                      <m:e>
                        <m:f>
                          <m:fPr>
                            <m:ctrlPr>
                              <a:rPr lang="en-US" sz="2000" i="1">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5</m:t>
                            </m:r>
                            <m:r>
                              <a:rPr lang="en-US" sz="2000" i="1">
                                <a:solidFill>
                                  <a:srgbClr val="002060"/>
                                </a:solidFill>
                                <a:latin typeface="Cambria Math" panose="02040503050406030204" pitchFamily="18" charset="0"/>
                              </a:rPr>
                              <m:t>𝜋</m:t>
                            </m:r>
                          </m:num>
                          <m:den>
                            <m:r>
                              <a:rPr lang="en-US" sz="2000" i="1">
                                <a:solidFill>
                                  <a:srgbClr val="002060"/>
                                </a:solidFill>
                                <a:latin typeface="Cambria Math" panose="02040503050406030204" pitchFamily="18" charset="0"/>
                              </a:rPr>
                              <m:t>4</m:t>
                            </m:r>
                          </m:den>
                        </m:f>
                        <m:r>
                          <a:rPr lang="en-US" sz="2000" i="1">
                            <a:solidFill>
                              <a:srgbClr val="002060"/>
                            </a:solidFill>
                            <a:latin typeface="Cambria Math" panose="02040503050406030204" pitchFamily="18" charset="0"/>
                          </a:rPr>
                          <m:t>,1</m:t>
                        </m:r>
                      </m:e>
                    </m:d>
                    <m:r>
                      <a:rPr lang="en-US" sz="2000" b="0" i="1" smtClean="0">
                        <a:solidFill>
                          <a:srgbClr val="002060"/>
                        </a:solidFill>
                        <a:latin typeface="Cambria Math" panose="02040503050406030204" pitchFamily="18" charset="0"/>
                      </a:rPr>
                      <m:t>,</m:t>
                    </m:r>
                    <m:d>
                      <m:dPr>
                        <m:ctrlPr>
                          <a:rPr lang="en-US" sz="2000" i="1">
                            <a:solidFill>
                              <a:srgbClr val="002060"/>
                            </a:solidFill>
                            <a:latin typeface="Cambria Math" panose="02040503050406030204" pitchFamily="18" charset="0"/>
                          </a:rPr>
                        </m:ctrlPr>
                      </m:dPr>
                      <m:e>
                        <m:f>
                          <m:fPr>
                            <m:ctrlPr>
                              <a:rPr lang="en-US" sz="2000" i="1">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7</m:t>
                            </m:r>
                            <m:r>
                              <a:rPr lang="en-US" sz="2000" i="1">
                                <a:solidFill>
                                  <a:srgbClr val="002060"/>
                                </a:solidFill>
                                <a:latin typeface="Cambria Math" panose="02040503050406030204" pitchFamily="18" charset="0"/>
                              </a:rPr>
                              <m:t>𝜋</m:t>
                            </m:r>
                          </m:num>
                          <m:den>
                            <m:r>
                              <a:rPr lang="en-US" sz="2000" i="1">
                                <a:solidFill>
                                  <a:srgbClr val="002060"/>
                                </a:solidFill>
                                <a:latin typeface="Cambria Math" panose="02040503050406030204" pitchFamily="18" charset="0"/>
                              </a:rPr>
                              <m:t>4</m:t>
                            </m:r>
                          </m:den>
                        </m:f>
                        <m:r>
                          <a:rPr lang="en-US" sz="2000" i="1">
                            <a:solidFill>
                              <a:srgbClr val="002060"/>
                            </a:solidFill>
                            <a:latin typeface="Cambria Math" panose="02040503050406030204" pitchFamily="18" charset="0"/>
                          </a:rPr>
                          <m:t>,</m:t>
                        </m:r>
                        <m:r>
                          <a:rPr lang="en-US" sz="2000" b="0" i="1" smtClean="0">
                            <a:solidFill>
                              <a:srgbClr val="002060"/>
                            </a:solidFill>
                            <a:latin typeface="Cambria Math" panose="02040503050406030204" pitchFamily="18" charset="0"/>
                          </a:rPr>
                          <m:t>−</m:t>
                        </m:r>
                        <m:r>
                          <a:rPr lang="en-US" sz="2000" i="1">
                            <a:solidFill>
                              <a:srgbClr val="002060"/>
                            </a:solidFill>
                            <a:latin typeface="Cambria Math" panose="02040503050406030204" pitchFamily="18" charset="0"/>
                          </a:rPr>
                          <m:t>1</m:t>
                        </m:r>
                      </m:e>
                    </m:d>
                  </m:oMath>
                </a14:m>
                <a:endParaRPr lang="en-AU" sz="2000" dirty="0">
                  <a:solidFill>
                    <a:srgbClr val="002060"/>
                  </a:solidFill>
                </a:endParaRPr>
              </a:p>
            </p:txBody>
          </p:sp>
        </mc:Choice>
        <mc:Fallback>
          <p:sp>
            <p:nvSpPr>
              <p:cNvPr id="28" name="TextBox 27">
                <a:extLst>
                  <a:ext uri="{FF2B5EF4-FFF2-40B4-BE49-F238E27FC236}">
                    <a16:creationId xmlns:a16="http://schemas.microsoft.com/office/drawing/2014/main" id="{C5662A64-3598-D897-6575-73D8D1982BBE}"/>
                  </a:ext>
                </a:extLst>
              </p:cNvPr>
              <p:cNvSpPr txBox="1">
                <a:spLocks noRot="1" noChangeAspect="1" noMove="1" noResize="1" noEditPoints="1" noAdjustHandles="1" noChangeArrowheads="1" noChangeShapeType="1" noTextEdit="1"/>
              </p:cNvSpPr>
              <p:nvPr/>
            </p:nvSpPr>
            <p:spPr>
              <a:xfrm>
                <a:off x="324815" y="5842690"/>
                <a:ext cx="10978185" cy="460639"/>
              </a:xfrm>
              <a:prstGeom prst="rect">
                <a:avLst/>
              </a:prstGeom>
              <a:blipFill>
                <a:blip r:embed="rId21"/>
                <a:stretch>
                  <a:fillRect l="-1388" b="-17105"/>
                </a:stretch>
              </a:blipFill>
            </p:spPr>
            <p:txBody>
              <a:bodyPr/>
              <a:lstStyle/>
              <a:p>
                <a:r>
                  <a:rPr lang="en-AU">
                    <a:noFill/>
                  </a:rPr>
                  <a:t> </a:t>
                </a:r>
              </a:p>
            </p:txBody>
          </p:sp>
        </mc:Fallback>
      </mc:AlternateContent>
    </p:spTree>
    <p:extLst>
      <p:ext uri="{BB962C8B-B14F-4D97-AF65-F5344CB8AC3E}">
        <p14:creationId xmlns:p14="http://schemas.microsoft.com/office/powerpoint/2010/main" val="326028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3" grpId="0"/>
      <p:bldP spid="14" grpId="0"/>
      <p:bldP spid="20" grpId="0"/>
      <p:bldP spid="21" grpId="0"/>
      <p:bldP spid="22" grpId="0"/>
      <p:bldP spid="23" grpId="0"/>
      <p:bldP spid="24" grpId="0"/>
      <p:bldP spid="25"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18066B4-316F-40B2-BC8C-8DF62A796591}"/>
                  </a:ext>
                </a:extLst>
              </p:cNvPr>
              <p:cNvSpPr>
                <a:spLocks noGrp="1"/>
              </p:cNvSpPr>
              <p:nvPr>
                <p:ph idx="1"/>
              </p:nvPr>
            </p:nvSpPr>
            <p:spPr>
              <a:xfrm>
                <a:off x="0" y="633953"/>
                <a:ext cx="11906250" cy="1541842"/>
              </a:xfrm>
            </p:spPr>
            <p:txBody>
              <a:bodyPr>
                <a:noAutofit/>
              </a:bodyPr>
              <a:lstStyle/>
              <a:p>
                <a:pPr marL="0" indent="0" algn="just">
                  <a:buNone/>
                </a:pPr>
                <a:r>
                  <a:rPr lang="en-AU" sz="2000" dirty="0"/>
                  <a:t>A particle is moving in a straight line. Its position, </a:t>
                </a:r>
                <a14:m>
                  <m:oMath xmlns:m="http://schemas.openxmlformats.org/officeDocument/2006/math">
                    <m:r>
                      <a:rPr lang="en-US" sz="2000" b="0" i="1" smtClean="0">
                        <a:latin typeface="Cambria Math" panose="02040503050406030204" pitchFamily="18" charset="0"/>
                      </a:rPr>
                      <m:t>𝑥</m:t>
                    </m:r>
                  </m:oMath>
                </a14:m>
                <a:r>
                  <a:rPr lang="en-AU" sz="2000" dirty="0"/>
                  <a:t> metres, relative to a point </a:t>
                </a:r>
                <a14:m>
                  <m:oMath xmlns:m="http://schemas.openxmlformats.org/officeDocument/2006/math">
                    <m:r>
                      <a:rPr lang="en-US" sz="2000" b="0" i="1" smtClean="0">
                        <a:latin typeface="Cambria Math" panose="02040503050406030204" pitchFamily="18" charset="0"/>
                      </a:rPr>
                      <m:t>𝑂</m:t>
                    </m:r>
                  </m:oMath>
                </a14:m>
                <a:r>
                  <a:rPr lang="en-AU" sz="2000" dirty="0"/>
                  <a:t> on the line at time </a:t>
                </a:r>
                <a14:m>
                  <m:oMath xmlns:m="http://schemas.openxmlformats.org/officeDocument/2006/math">
                    <m:r>
                      <a:rPr lang="en-US" sz="2000" b="0" i="1" smtClean="0">
                        <a:latin typeface="Cambria Math" panose="02040503050406030204" pitchFamily="18" charset="0"/>
                      </a:rPr>
                      <m:t>𝑡</m:t>
                    </m:r>
                  </m:oMath>
                </a14:m>
                <a:r>
                  <a:rPr lang="en-AU" sz="2000" dirty="0"/>
                  <a:t> seconds is given by </a:t>
                </a:r>
                <a:endParaRPr lang="en-US" sz="2000" b="0" i="1" dirty="0">
                  <a:latin typeface="Cambria Math" panose="02040503050406030204" pitchFamily="18" charset="0"/>
                </a:endParaRPr>
              </a:p>
              <a:p>
                <a:pPr marL="0" indent="0" algn="just">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𝑥</m:t>
                      </m:r>
                      <m:r>
                        <a:rPr lang="en-US" sz="2000" b="0" i="1" smtClean="0">
                          <a:latin typeface="Cambria Math" panose="02040503050406030204" pitchFamily="18" charset="0"/>
                        </a:rPr>
                        <m:t>=9</m:t>
                      </m:r>
                      <m:r>
                        <a:rPr lang="en-US" sz="2000" b="0" i="1" smtClean="0">
                          <a:latin typeface="Cambria Math" panose="02040503050406030204" pitchFamily="18" charset="0"/>
                        </a:rPr>
                        <m:t>𝑡</m:t>
                      </m:r>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1</m:t>
                          </m:r>
                        </m:num>
                        <m:den>
                          <m:r>
                            <a:rPr lang="en-US" sz="2000" b="0" i="1" smtClean="0">
                              <a:latin typeface="Cambria Math" panose="02040503050406030204" pitchFamily="18" charset="0"/>
                            </a:rPr>
                            <m:t>3</m:t>
                          </m:r>
                        </m:den>
                      </m:f>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𝑡</m:t>
                          </m:r>
                        </m:e>
                        <m:sup>
                          <m:r>
                            <a:rPr lang="en-US" sz="2000" b="0" i="1" smtClean="0">
                              <a:latin typeface="Cambria Math" panose="02040503050406030204" pitchFamily="18" charset="0"/>
                            </a:rPr>
                            <m:t>3</m:t>
                          </m:r>
                        </m:sup>
                      </m:sSup>
                      <m:r>
                        <a:rPr lang="en-US" sz="2000" b="0" i="1" smtClean="0">
                          <a:latin typeface="Cambria Math" panose="02040503050406030204" pitchFamily="18" charset="0"/>
                        </a:rPr>
                        <m:t>,   0≤</m:t>
                      </m:r>
                      <m:r>
                        <a:rPr lang="en-US" sz="2000" b="0" i="1" smtClean="0">
                          <a:latin typeface="Cambria Math" panose="02040503050406030204" pitchFamily="18" charset="0"/>
                        </a:rPr>
                        <m:t>𝑡</m:t>
                      </m:r>
                      <m:r>
                        <a:rPr lang="en-US" sz="2000" b="0" i="1" smtClean="0">
                          <a:latin typeface="Cambria Math" panose="02040503050406030204" pitchFamily="18" charset="0"/>
                        </a:rPr>
                        <m:t>≤4</m:t>
                      </m:r>
                    </m:oMath>
                  </m:oMathPara>
                </a14:m>
                <a:endParaRPr lang="en-US" sz="2000" b="0" dirty="0"/>
              </a:p>
              <a:p>
                <a:pPr marL="0" indent="0" algn="just">
                  <a:buNone/>
                </a:pPr>
                <a:r>
                  <a:rPr lang="en-AU" sz="2000" dirty="0"/>
                  <a:t>Find the particle’s maximum distance from O. (Here the particle is always on the right of O, and so its distance from O is its position.</a:t>
                </a:r>
              </a:p>
            </p:txBody>
          </p:sp>
        </mc:Choice>
        <mc:Fallback>
          <p:sp>
            <p:nvSpPr>
              <p:cNvPr id="3" name="Content Placeholder 2">
                <a:extLst>
                  <a:ext uri="{FF2B5EF4-FFF2-40B4-BE49-F238E27FC236}">
                    <a16:creationId xmlns:a16="http://schemas.microsoft.com/office/drawing/2014/main" id="{718066B4-316F-40B2-BC8C-8DF62A796591}"/>
                  </a:ext>
                </a:extLst>
              </p:cNvPr>
              <p:cNvSpPr>
                <a:spLocks noGrp="1" noRot="1" noChangeAspect="1" noMove="1" noResize="1" noEditPoints="1" noAdjustHandles="1" noChangeArrowheads="1" noChangeShapeType="1" noTextEdit="1"/>
              </p:cNvSpPr>
              <p:nvPr>
                <p:ph idx="1"/>
              </p:nvPr>
            </p:nvSpPr>
            <p:spPr>
              <a:xfrm>
                <a:off x="0" y="633953"/>
                <a:ext cx="11906250" cy="1541842"/>
              </a:xfrm>
              <a:blipFill>
                <a:blip r:embed="rId2"/>
                <a:stretch>
                  <a:fillRect l="-512" t="-4348" r="-512" b="-25692"/>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2B2DC3DF-A9B2-4D78-8D75-FE33C5907B0C}"/>
                  </a:ext>
                </a:extLst>
              </p:cNvPr>
              <p:cNvSpPr txBox="1"/>
              <p:nvPr/>
            </p:nvSpPr>
            <p:spPr>
              <a:xfrm>
                <a:off x="117476" y="2632453"/>
                <a:ext cx="2347912" cy="676660"/>
              </a:xfrm>
              <a:prstGeom prst="rect">
                <a:avLst/>
              </a:prstGeom>
              <a:noFill/>
            </p:spPr>
            <p:txBody>
              <a:bodyPr wrap="square">
                <a:spAutoFit/>
              </a:bodyPr>
              <a:lstStyle/>
              <a:p>
                <a:pPr marL="0" indent="0" algn="just">
                  <a:buNone/>
                </a:pPr>
                <a14:m>
                  <m:oMathPara xmlns:m="http://schemas.openxmlformats.org/officeDocument/2006/math">
                    <m:oMathParaPr>
                      <m:jc m:val="centerGroup"/>
                    </m:oMathParaPr>
                    <m:oMath xmlns:m="http://schemas.openxmlformats.org/officeDocument/2006/math">
                      <m:f>
                        <m:fPr>
                          <m:ctrlPr>
                            <a:rPr lang="en-US" sz="2000" b="0" i="1" smtClean="0">
                              <a:solidFill>
                                <a:srgbClr val="002060"/>
                              </a:solidFill>
                              <a:latin typeface="Cambria Math" panose="02040503050406030204" pitchFamily="18" charset="0"/>
                              <a:ea typeface="Cambria Math" panose="02040503050406030204" pitchFamily="18" charset="0"/>
                            </a:rPr>
                          </m:ctrlPr>
                        </m:fPr>
                        <m:num>
                          <m:r>
                            <a:rPr lang="en-US" sz="2000" b="0" i="1" smtClean="0">
                              <a:solidFill>
                                <a:srgbClr val="002060"/>
                              </a:solidFill>
                              <a:latin typeface="Cambria Math" panose="02040503050406030204" pitchFamily="18" charset="0"/>
                              <a:ea typeface="Cambria Math" panose="02040503050406030204" pitchFamily="18" charset="0"/>
                            </a:rPr>
                            <m:t>𝑑𝑥</m:t>
                          </m:r>
                        </m:num>
                        <m:den>
                          <m:r>
                            <a:rPr lang="en-US" sz="2000" b="0" i="1" smtClean="0">
                              <a:solidFill>
                                <a:srgbClr val="002060"/>
                              </a:solidFill>
                              <a:latin typeface="Cambria Math" panose="02040503050406030204" pitchFamily="18" charset="0"/>
                              <a:ea typeface="Cambria Math" panose="02040503050406030204" pitchFamily="18" charset="0"/>
                            </a:rPr>
                            <m:t>𝑑𝑡</m:t>
                          </m:r>
                        </m:den>
                      </m:f>
                      <m:r>
                        <a:rPr lang="en-US" sz="2000" b="0" i="1" smtClean="0">
                          <a:solidFill>
                            <a:srgbClr val="002060"/>
                          </a:solidFill>
                          <a:latin typeface="Cambria Math" panose="02040503050406030204" pitchFamily="18" charset="0"/>
                          <a:ea typeface="Cambria Math" panose="02040503050406030204" pitchFamily="18" charset="0"/>
                        </a:rPr>
                        <m:t>=9−</m:t>
                      </m:r>
                      <m:sSup>
                        <m:sSupPr>
                          <m:ctrlPr>
                            <a:rPr lang="en-US" sz="2000" b="0" i="1" smtClean="0">
                              <a:solidFill>
                                <a:srgbClr val="002060"/>
                              </a:solidFill>
                              <a:latin typeface="Cambria Math" panose="02040503050406030204" pitchFamily="18" charset="0"/>
                              <a:ea typeface="Cambria Math" panose="02040503050406030204" pitchFamily="18" charset="0"/>
                            </a:rPr>
                          </m:ctrlPr>
                        </m:sSupPr>
                        <m:e>
                          <m:r>
                            <a:rPr lang="en-US" sz="2000" b="0" i="1" smtClean="0">
                              <a:solidFill>
                                <a:srgbClr val="002060"/>
                              </a:solidFill>
                              <a:latin typeface="Cambria Math" panose="02040503050406030204" pitchFamily="18" charset="0"/>
                              <a:ea typeface="Cambria Math" panose="02040503050406030204" pitchFamily="18" charset="0"/>
                            </a:rPr>
                            <m:t>𝑡</m:t>
                          </m:r>
                        </m:e>
                        <m:sup>
                          <m:r>
                            <a:rPr lang="en-US" sz="2000" b="0" i="1" smtClean="0">
                              <a:solidFill>
                                <a:srgbClr val="002060"/>
                              </a:solidFill>
                              <a:latin typeface="Cambria Math" panose="02040503050406030204" pitchFamily="18" charset="0"/>
                              <a:ea typeface="Cambria Math" panose="02040503050406030204" pitchFamily="18" charset="0"/>
                            </a:rPr>
                            <m:t>2</m:t>
                          </m:r>
                        </m:sup>
                      </m:sSup>
                    </m:oMath>
                  </m:oMathPara>
                </a14:m>
                <a:endParaRPr lang="en-AU" sz="2000" dirty="0">
                  <a:solidFill>
                    <a:srgbClr val="002060"/>
                  </a:solidFill>
                </a:endParaRPr>
              </a:p>
            </p:txBody>
          </p:sp>
        </mc:Choice>
        <mc:Fallback>
          <p:sp>
            <p:nvSpPr>
              <p:cNvPr id="6" name="TextBox 5">
                <a:extLst>
                  <a:ext uri="{FF2B5EF4-FFF2-40B4-BE49-F238E27FC236}">
                    <a16:creationId xmlns:a16="http://schemas.microsoft.com/office/drawing/2014/main" id="{2B2DC3DF-A9B2-4D78-8D75-FE33C5907B0C}"/>
                  </a:ext>
                </a:extLst>
              </p:cNvPr>
              <p:cNvSpPr txBox="1">
                <a:spLocks noRot="1" noChangeAspect="1" noMove="1" noResize="1" noEditPoints="1" noAdjustHandles="1" noChangeArrowheads="1" noChangeShapeType="1" noTextEdit="1"/>
              </p:cNvSpPr>
              <p:nvPr/>
            </p:nvSpPr>
            <p:spPr>
              <a:xfrm>
                <a:off x="117476" y="2632453"/>
                <a:ext cx="2347912" cy="676660"/>
              </a:xfrm>
              <a:prstGeom prst="rect">
                <a:avLst/>
              </a:prstGeom>
              <a:blipFill>
                <a:blip r:embed="rId3"/>
                <a:stretch>
                  <a:fillRect/>
                </a:stretch>
              </a:blipFill>
            </p:spPr>
            <p:txBody>
              <a:bodyPr/>
              <a:lstStyle/>
              <a:p>
                <a:r>
                  <a:rPr lang="en-AU">
                    <a:noFill/>
                  </a:rPr>
                  <a:t> </a:t>
                </a:r>
              </a:p>
            </p:txBody>
          </p:sp>
        </mc:Fallback>
      </mc:AlternateContent>
      <p:sp>
        <p:nvSpPr>
          <p:cNvPr id="2" name="TextBox 1">
            <a:extLst>
              <a:ext uri="{FF2B5EF4-FFF2-40B4-BE49-F238E27FC236}">
                <a16:creationId xmlns:a16="http://schemas.microsoft.com/office/drawing/2014/main" id="{49CE015B-7FE6-CA5C-4103-7E7AF91B5B51}"/>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sz="3200" b="1" dirty="0"/>
              <a:t>Guided Practice</a:t>
            </a:r>
            <a:endParaRPr lang="en-AU" sz="3200" b="1" dirty="0"/>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37C7C4C9-5E4D-BD0B-2694-6DFDA8FAD07D}"/>
                  </a:ext>
                </a:extLst>
              </p:cNvPr>
              <p:cNvSpPr txBox="1"/>
              <p:nvPr/>
            </p:nvSpPr>
            <p:spPr>
              <a:xfrm>
                <a:off x="77037" y="3309113"/>
                <a:ext cx="8353424" cy="851708"/>
              </a:xfrm>
              <a:prstGeom prst="rect">
                <a:avLst/>
              </a:prstGeom>
              <a:noFill/>
            </p:spPr>
            <p:txBody>
              <a:bodyPr wrap="square">
                <a:spAutoFit/>
              </a:bodyPr>
              <a:lstStyle/>
              <a:p>
                <a:pPr algn="just"/>
                <a:r>
                  <a:rPr lang="en-AU" sz="2000" dirty="0">
                    <a:solidFill>
                      <a:srgbClr val="002060"/>
                    </a:solidFill>
                  </a:rPr>
                  <a:t>Maximum distance from O occurs when  </a:t>
                </a:r>
                <a14:m>
                  <m:oMath xmlns:m="http://schemas.openxmlformats.org/officeDocument/2006/math">
                    <m:f>
                      <m:fPr>
                        <m:ctrlPr>
                          <a:rPr lang="en-US" sz="2000" b="0" i="1" smtClean="0">
                            <a:solidFill>
                              <a:srgbClr val="002060"/>
                            </a:solidFill>
                            <a:latin typeface="Cambria Math" panose="02040503050406030204" pitchFamily="18" charset="0"/>
                          </a:rPr>
                        </m:ctrlPr>
                      </m:fPr>
                      <m:num>
                        <m:r>
                          <m:rPr>
                            <m:sty m:val="p"/>
                          </m:rPr>
                          <a:rPr lang="en-US" sz="2000" b="0" i="0" smtClean="0">
                            <a:solidFill>
                              <a:srgbClr val="002060"/>
                            </a:solidFill>
                            <a:latin typeface="Cambria Math" panose="02040503050406030204" pitchFamily="18" charset="0"/>
                          </a:rPr>
                          <m:t>d</m:t>
                        </m:r>
                        <m:r>
                          <a:rPr lang="en-US" sz="2000" b="0" i="1" smtClean="0">
                            <a:solidFill>
                              <a:srgbClr val="002060"/>
                            </a:solidFill>
                            <a:latin typeface="Cambria Math" panose="02040503050406030204" pitchFamily="18" charset="0"/>
                          </a:rPr>
                          <m:t>𝑥</m:t>
                        </m:r>
                      </m:num>
                      <m:den>
                        <m:r>
                          <a:rPr lang="en-US" sz="2000" b="0" i="1" smtClean="0">
                            <a:solidFill>
                              <a:srgbClr val="002060"/>
                            </a:solidFill>
                            <a:latin typeface="Cambria Math" panose="02040503050406030204" pitchFamily="18" charset="0"/>
                          </a:rPr>
                          <m:t>𝑑𝑡</m:t>
                        </m:r>
                      </m:den>
                    </m:f>
                    <m:r>
                      <a:rPr lang="en-US" sz="2000" b="0" i="1" smtClean="0">
                        <a:solidFill>
                          <a:srgbClr val="002060"/>
                        </a:solidFill>
                        <a:latin typeface="Cambria Math" panose="02040503050406030204" pitchFamily="18" charset="0"/>
                      </a:rPr>
                      <m:t>=0</m:t>
                    </m:r>
                  </m:oMath>
                </a14:m>
                <a:endParaRPr lang="en-AU" sz="2000" dirty="0">
                  <a:solidFill>
                    <a:srgbClr val="002060"/>
                  </a:solidFill>
                </a:endParaRPr>
              </a:p>
              <a:p>
                <a:pPr marL="0" indent="0" algn="ctr">
                  <a:buNone/>
                </a:pPr>
                <a14:m>
                  <m:oMathPara xmlns:m="http://schemas.openxmlformats.org/officeDocument/2006/math">
                    <m:oMathParaPr>
                      <m:jc m:val="centerGroup"/>
                    </m:oMathParaPr>
                    <m:oMath xmlns:m="http://schemas.openxmlformats.org/officeDocument/2006/math">
                      <m:r>
                        <a:rPr lang="en-US" sz="2000" b="0" i="1" smtClean="0">
                          <a:solidFill>
                            <a:srgbClr val="002060"/>
                          </a:solidFill>
                          <a:latin typeface="Cambria Math" panose="02040503050406030204" pitchFamily="18" charset="0"/>
                        </a:rPr>
                        <m:t>9−</m:t>
                      </m:r>
                      <m:sSup>
                        <m:sSupPr>
                          <m:ctrlPr>
                            <a:rPr lang="en-US" sz="2000" b="0" i="1" smtClean="0">
                              <a:solidFill>
                                <a:srgbClr val="002060"/>
                              </a:solidFill>
                              <a:latin typeface="Cambria Math" panose="02040503050406030204" pitchFamily="18" charset="0"/>
                            </a:rPr>
                          </m:ctrlPr>
                        </m:sSupPr>
                        <m:e>
                          <m:r>
                            <a:rPr lang="en-US" sz="2000" b="0" i="1" smtClean="0">
                              <a:solidFill>
                                <a:srgbClr val="002060"/>
                              </a:solidFill>
                              <a:latin typeface="Cambria Math" panose="02040503050406030204" pitchFamily="18" charset="0"/>
                            </a:rPr>
                            <m:t>𝑡</m:t>
                          </m:r>
                        </m:e>
                        <m:sup>
                          <m:r>
                            <a:rPr lang="en-US" sz="2000" b="0" i="1" smtClean="0">
                              <a:solidFill>
                                <a:srgbClr val="002060"/>
                              </a:solidFill>
                              <a:latin typeface="Cambria Math" panose="02040503050406030204" pitchFamily="18" charset="0"/>
                            </a:rPr>
                            <m:t>2</m:t>
                          </m:r>
                        </m:sup>
                      </m:sSup>
                      <m:r>
                        <a:rPr lang="en-US" sz="2000" b="0" i="1" smtClean="0">
                          <a:solidFill>
                            <a:srgbClr val="002060"/>
                          </a:solidFill>
                          <a:latin typeface="Cambria Math" panose="02040503050406030204" pitchFamily="18" charset="0"/>
                        </a:rPr>
                        <m:t>=0</m:t>
                      </m:r>
                    </m:oMath>
                  </m:oMathPara>
                </a14:m>
                <a:endParaRPr lang="en-AU" sz="2000" dirty="0">
                  <a:solidFill>
                    <a:srgbClr val="002060"/>
                  </a:solidFill>
                </a:endParaRPr>
              </a:p>
            </p:txBody>
          </p:sp>
        </mc:Choice>
        <mc:Fallback>
          <p:sp>
            <p:nvSpPr>
              <p:cNvPr id="8" name="TextBox 7">
                <a:extLst>
                  <a:ext uri="{FF2B5EF4-FFF2-40B4-BE49-F238E27FC236}">
                    <a16:creationId xmlns:a16="http://schemas.microsoft.com/office/drawing/2014/main" id="{37C7C4C9-5E4D-BD0B-2694-6DFDA8FAD07D}"/>
                  </a:ext>
                </a:extLst>
              </p:cNvPr>
              <p:cNvSpPr txBox="1">
                <a:spLocks noRot="1" noChangeAspect="1" noMove="1" noResize="1" noEditPoints="1" noAdjustHandles="1" noChangeArrowheads="1" noChangeShapeType="1" noTextEdit="1"/>
              </p:cNvSpPr>
              <p:nvPr/>
            </p:nvSpPr>
            <p:spPr>
              <a:xfrm>
                <a:off x="77037" y="3309113"/>
                <a:ext cx="8353424" cy="851708"/>
              </a:xfrm>
              <a:prstGeom prst="rect">
                <a:avLst/>
              </a:prstGeom>
              <a:blipFill>
                <a:blip r:embed="rId4"/>
                <a:stretch>
                  <a:fillRect l="-803"/>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0DABE277-7C7C-F76E-F84F-17340617C78B}"/>
                  </a:ext>
                </a:extLst>
              </p:cNvPr>
              <p:cNvSpPr txBox="1"/>
              <p:nvPr/>
            </p:nvSpPr>
            <p:spPr>
              <a:xfrm>
                <a:off x="117476" y="4160821"/>
                <a:ext cx="7273924" cy="400110"/>
              </a:xfrm>
              <a:prstGeom prst="rect">
                <a:avLst/>
              </a:prstGeom>
              <a:noFill/>
            </p:spPr>
            <p:txBody>
              <a:bodyPr wrap="square">
                <a:spAutoFit/>
              </a:bodyPr>
              <a:lstStyle/>
              <a:p>
                <a:pPr algn="just"/>
                <a14:m>
                  <m:oMath xmlns:m="http://schemas.openxmlformats.org/officeDocument/2006/math">
                    <m:r>
                      <a:rPr lang="en-US" sz="2000" b="0" i="1" smtClean="0">
                        <a:solidFill>
                          <a:srgbClr val="002060"/>
                        </a:solidFill>
                        <a:latin typeface="Cambria Math" panose="02040503050406030204" pitchFamily="18" charset="0"/>
                      </a:rPr>
                      <m:t>𝑡</m:t>
                    </m:r>
                    <m:r>
                      <a:rPr lang="en-US" sz="2000" b="0" i="1" smtClean="0">
                        <a:solidFill>
                          <a:srgbClr val="002060"/>
                        </a:solidFill>
                        <a:latin typeface="Cambria Math" panose="02040503050406030204" pitchFamily="18" charset="0"/>
                      </a:rPr>
                      <m:t>=3,  </m:t>
                    </m:r>
                    <m:r>
                      <a:rPr lang="en-US" sz="2000" b="0" i="1" smtClean="0">
                        <a:solidFill>
                          <a:srgbClr val="002060"/>
                        </a:solidFill>
                        <a:latin typeface="Cambria Math" panose="02040503050406030204" pitchFamily="18" charset="0"/>
                      </a:rPr>
                      <m:t>𝑜𝑟</m:t>
                    </m:r>
                    <m:r>
                      <a:rPr lang="en-US" sz="2000" b="0" i="1" smtClean="0">
                        <a:solidFill>
                          <a:srgbClr val="002060"/>
                        </a:solidFill>
                        <a:latin typeface="Cambria Math" panose="02040503050406030204" pitchFamily="18" charset="0"/>
                      </a:rPr>
                      <m:t> </m:t>
                    </m:r>
                    <m:r>
                      <a:rPr lang="en-US" sz="2000" b="0" i="1" smtClean="0">
                        <a:solidFill>
                          <a:srgbClr val="002060"/>
                        </a:solidFill>
                        <a:latin typeface="Cambria Math" panose="02040503050406030204" pitchFamily="18" charset="0"/>
                      </a:rPr>
                      <m:t>𝑡</m:t>
                    </m:r>
                    <m:r>
                      <a:rPr lang="en-US" sz="2000" b="0" i="1" smtClean="0">
                        <a:solidFill>
                          <a:srgbClr val="002060"/>
                        </a:solidFill>
                        <a:latin typeface="Cambria Math" panose="02040503050406030204" pitchFamily="18" charset="0"/>
                      </a:rPr>
                      <m:t>=−3 </m:t>
                    </m:r>
                  </m:oMath>
                </a14:m>
                <a:r>
                  <a:rPr lang="en-AU" sz="2000" dirty="0">
                    <a:solidFill>
                      <a:srgbClr val="002060"/>
                    </a:solidFill>
                  </a:rPr>
                  <a:t> (Reject as this lies outside the domain)</a:t>
                </a:r>
              </a:p>
            </p:txBody>
          </p:sp>
        </mc:Choice>
        <mc:Fallback>
          <p:sp>
            <p:nvSpPr>
              <p:cNvPr id="9" name="TextBox 8">
                <a:extLst>
                  <a:ext uri="{FF2B5EF4-FFF2-40B4-BE49-F238E27FC236}">
                    <a16:creationId xmlns:a16="http://schemas.microsoft.com/office/drawing/2014/main" id="{0DABE277-7C7C-F76E-F84F-17340617C78B}"/>
                  </a:ext>
                </a:extLst>
              </p:cNvPr>
              <p:cNvSpPr txBox="1">
                <a:spLocks noRot="1" noChangeAspect="1" noMove="1" noResize="1" noEditPoints="1" noAdjustHandles="1" noChangeArrowheads="1" noChangeShapeType="1" noTextEdit="1"/>
              </p:cNvSpPr>
              <p:nvPr/>
            </p:nvSpPr>
            <p:spPr>
              <a:xfrm>
                <a:off x="117476" y="4160821"/>
                <a:ext cx="7273924" cy="400110"/>
              </a:xfrm>
              <a:prstGeom prst="rect">
                <a:avLst/>
              </a:prstGeom>
              <a:blipFill>
                <a:blip r:embed="rId5"/>
                <a:stretch>
                  <a:fillRect t="-9231" b="-27692"/>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08CC3325-9D7C-B869-5621-709FBADEFB4F}"/>
                  </a:ext>
                </a:extLst>
              </p:cNvPr>
              <p:cNvSpPr txBox="1"/>
              <p:nvPr/>
            </p:nvSpPr>
            <p:spPr>
              <a:xfrm>
                <a:off x="0" y="4637426"/>
                <a:ext cx="7273924" cy="707886"/>
              </a:xfrm>
              <a:prstGeom prst="rect">
                <a:avLst/>
              </a:prstGeom>
              <a:noFill/>
            </p:spPr>
            <p:txBody>
              <a:bodyPr wrap="square">
                <a:spAutoFit/>
              </a:bodyPr>
              <a:lstStyle/>
              <a:p>
                <a:pPr algn="just"/>
                <a:r>
                  <a:rPr lang="en-US" sz="2000" b="0" dirty="0">
                    <a:solidFill>
                      <a:srgbClr val="002060"/>
                    </a:solidFill>
                  </a:rPr>
                  <a:t>Substitute </a:t>
                </a:r>
                <a14:m>
                  <m:oMath xmlns:m="http://schemas.openxmlformats.org/officeDocument/2006/math">
                    <m:r>
                      <a:rPr lang="en-US" sz="2000" b="0" i="1" smtClean="0">
                        <a:solidFill>
                          <a:srgbClr val="002060"/>
                        </a:solidFill>
                        <a:latin typeface="Cambria Math" panose="02040503050406030204" pitchFamily="18" charset="0"/>
                      </a:rPr>
                      <m:t>𝑡</m:t>
                    </m:r>
                    <m:r>
                      <a:rPr lang="en-US" sz="2000" b="0" i="1" smtClean="0">
                        <a:solidFill>
                          <a:srgbClr val="002060"/>
                        </a:solidFill>
                        <a:latin typeface="Cambria Math" panose="02040503050406030204" pitchFamily="18" charset="0"/>
                      </a:rPr>
                      <m:t>=3</m:t>
                    </m:r>
                  </m:oMath>
                </a14:m>
                <a:r>
                  <a:rPr lang="en-AU" sz="2000" dirty="0">
                    <a:solidFill>
                      <a:srgbClr val="002060"/>
                    </a:solidFill>
                  </a:rPr>
                  <a:t> into </a:t>
                </a:r>
                <a14:m>
                  <m:oMath xmlns:m="http://schemas.openxmlformats.org/officeDocument/2006/math">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m:t>
                    </m:r>
                  </m:oMath>
                </a14:m>
                <a:endParaRPr lang="en-US" sz="2000" b="0" dirty="0">
                  <a:solidFill>
                    <a:srgbClr val="002060"/>
                  </a:solidFill>
                </a:endParaRPr>
              </a:p>
              <a:p>
                <a:pPr algn="just"/>
                <a14:m>
                  <m:oMath xmlns:m="http://schemas.openxmlformats.org/officeDocument/2006/math">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=18</m:t>
                    </m:r>
                  </m:oMath>
                </a14:m>
                <a:r>
                  <a:rPr lang="en-AU" sz="2000" dirty="0">
                    <a:solidFill>
                      <a:srgbClr val="002060"/>
                    </a:solidFill>
                  </a:rPr>
                  <a:t> metres </a:t>
                </a:r>
              </a:p>
            </p:txBody>
          </p:sp>
        </mc:Choice>
        <mc:Fallback>
          <p:sp>
            <p:nvSpPr>
              <p:cNvPr id="16" name="TextBox 15">
                <a:extLst>
                  <a:ext uri="{FF2B5EF4-FFF2-40B4-BE49-F238E27FC236}">
                    <a16:creationId xmlns:a16="http://schemas.microsoft.com/office/drawing/2014/main" id="{08CC3325-9D7C-B869-5621-709FBADEFB4F}"/>
                  </a:ext>
                </a:extLst>
              </p:cNvPr>
              <p:cNvSpPr txBox="1">
                <a:spLocks noRot="1" noChangeAspect="1" noMove="1" noResize="1" noEditPoints="1" noAdjustHandles="1" noChangeArrowheads="1" noChangeShapeType="1" noTextEdit="1"/>
              </p:cNvSpPr>
              <p:nvPr/>
            </p:nvSpPr>
            <p:spPr>
              <a:xfrm>
                <a:off x="0" y="4637426"/>
                <a:ext cx="7273924" cy="707886"/>
              </a:xfrm>
              <a:prstGeom prst="rect">
                <a:avLst/>
              </a:prstGeom>
              <a:blipFill>
                <a:blip r:embed="rId6"/>
                <a:stretch>
                  <a:fillRect l="-838" t="-5172" b="-14655"/>
                </a:stretch>
              </a:blipFill>
            </p:spPr>
            <p:txBody>
              <a:bodyPr/>
              <a:lstStyle/>
              <a:p>
                <a:r>
                  <a:rPr lang="en-AU">
                    <a:noFill/>
                  </a:rPr>
                  <a:t> </a:t>
                </a:r>
              </a:p>
            </p:txBody>
          </p:sp>
        </mc:Fallback>
      </mc:AlternateContent>
      <p:sp>
        <p:nvSpPr>
          <p:cNvPr id="17" name="TextBox 16">
            <a:extLst>
              <a:ext uri="{FF2B5EF4-FFF2-40B4-BE49-F238E27FC236}">
                <a16:creationId xmlns:a16="http://schemas.microsoft.com/office/drawing/2014/main" id="{3C1F775B-5F71-C18E-E826-FA92D43BC37A}"/>
              </a:ext>
            </a:extLst>
          </p:cNvPr>
          <p:cNvSpPr txBox="1"/>
          <p:nvPr/>
        </p:nvSpPr>
        <p:spPr>
          <a:xfrm>
            <a:off x="117476" y="5421807"/>
            <a:ext cx="7273924" cy="400110"/>
          </a:xfrm>
          <a:prstGeom prst="rect">
            <a:avLst/>
          </a:prstGeom>
          <a:noFill/>
        </p:spPr>
        <p:txBody>
          <a:bodyPr wrap="square">
            <a:spAutoFit/>
          </a:bodyPr>
          <a:lstStyle/>
          <a:p>
            <a:pPr algn="just"/>
            <a:r>
              <a:rPr lang="en-US" sz="2000" b="0" dirty="0">
                <a:solidFill>
                  <a:srgbClr val="002060"/>
                </a:solidFill>
              </a:rPr>
              <a:t>Maximum distance is 18m. </a:t>
            </a:r>
            <a:endParaRPr lang="en-AU" sz="2000" dirty="0">
              <a:solidFill>
                <a:srgbClr val="002060"/>
              </a:solidFill>
            </a:endParaRPr>
          </a:p>
        </p:txBody>
      </p:sp>
      <p:sp>
        <p:nvSpPr>
          <p:cNvPr id="18" name="TextBox 17">
            <a:extLst>
              <a:ext uri="{FF2B5EF4-FFF2-40B4-BE49-F238E27FC236}">
                <a16:creationId xmlns:a16="http://schemas.microsoft.com/office/drawing/2014/main" id="{3360F453-A20B-30B2-2421-EE7CE6DB11A3}"/>
              </a:ext>
            </a:extLst>
          </p:cNvPr>
          <p:cNvSpPr txBox="1"/>
          <p:nvPr/>
        </p:nvSpPr>
        <p:spPr>
          <a:xfrm>
            <a:off x="5953125" y="3381024"/>
            <a:ext cx="5711824" cy="707886"/>
          </a:xfrm>
          <a:prstGeom prst="rect">
            <a:avLst/>
          </a:prstGeom>
          <a:noFill/>
        </p:spPr>
        <p:txBody>
          <a:bodyPr wrap="square">
            <a:spAutoFit/>
          </a:bodyPr>
          <a:lstStyle/>
          <a:p>
            <a:pPr algn="just"/>
            <a:r>
              <a:rPr lang="en-US" sz="2000" dirty="0">
                <a:solidFill>
                  <a:srgbClr val="FF0000"/>
                </a:solidFill>
              </a:rPr>
              <a:t>Notice, the stationary point occurs when the velocity is 0. At this moment, the particle is stationary.</a:t>
            </a:r>
            <a:endParaRPr lang="en-AU" sz="2000" dirty="0">
              <a:solidFill>
                <a:srgbClr val="FF0000"/>
              </a:solidFill>
            </a:endParaRPr>
          </a:p>
        </p:txBody>
      </p:sp>
      <p:sp>
        <p:nvSpPr>
          <p:cNvPr id="19" name="TextBox 18">
            <a:extLst>
              <a:ext uri="{FF2B5EF4-FFF2-40B4-BE49-F238E27FC236}">
                <a16:creationId xmlns:a16="http://schemas.microsoft.com/office/drawing/2014/main" id="{D52C82BD-295A-3ABC-1668-7DF13DA123F8}"/>
              </a:ext>
            </a:extLst>
          </p:cNvPr>
          <p:cNvSpPr txBox="1"/>
          <p:nvPr/>
        </p:nvSpPr>
        <p:spPr>
          <a:xfrm>
            <a:off x="954087" y="5914566"/>
            <a:ext cx="9998075" cy="707886"/>
          </a:xfrm>
          <a:prstGeom prst="rect">
            <a:avLst/>
          </a:prstGeom>
          <a:noFill/>
        </p:spPr>
        <p:txBody>
          <a:bodyPr wrap="square">
            <a:spAutoFit/>
          </a:bodyPr>
          <a:lstStyle/>
          <a:p>
            <a:pPr algn="just"/>
            <a:r>
              <a:rPr lang="en-US" sz="2000" dirty="0">
                <a:solidFill>
                  <a:srgbClr val="FF0000"/>
                </a:solidFill>
              </a:rPr>
              <a:t>In this exercise, we assume here this will give us the maximum distance. We will typically need to show that this will give us the maximum or minimum. This will be seen in later exercise.</a:t>
            </a:r>
            <a:endParaRPr lang="en-AU" sz="2000" dirty="0">
              <a:solidFill>
                <a:srgbClr val="FF0000"/>
              </a:solidFill>
            </a:endParaRPr>
          </a:p>
        </p:txBody>
      </p:sp>
    </p:spTree>
    <p:extLst>
      <p:ext uri="{BB962C8B-B14F-4D97-AF65-F5344CB8AC3E}">
        <p14:creationId xmlns:p14="http://schemas.microsoft.com/office/powerpoint/2010/main" val="2939521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6" grpId="0"/>
      <p:bldP spid="17"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Content Placeholder 2">
                <a:extLst>
                  <a:ext uri="{FF2B5EF4-FFF2-40B4-BE49-F238E27FC236}">
                    <a16:creationId xmlns:a16="http://schemas.microsoft.com/office/drawing/2014/main" id="{B0517708-21E4-4F80-A4B7-9DC1622B0FAC}"/>
                  </a:ext>
                </a:extLst>
              </p:cNvPr>
              <p:cNvSpPr>
                <a:spLocks noGrp="1"/>
              </p:cNvSpPr>
              <p:nvPr>
                <p:ph idx="1"/>
              </p:nvPr>
            </p:nvSpPr>
            <p:spPr>
              <a:xfrm>
                <a:off x="58969" y="650026"/>
                <a:ext cx="11903676" cy="584775"/>
              </a:xfrm>
            </p:spPr>
            <p:txBody>
              <a:bodyPr>
                <a:normAutofit fontScale="92500" lnSpcReduction="10000"/>
              </a:bodyPr>
              <a:lstStyle/>
              <a:p>
                <a:pPr marL="0" indent="0">
                  <a:buNone/>
                </a:pPr>
                <a:r>
                  <a:rPr lang="en-US" sz="2000" dirty="0">
                    <a:solidFill>
                      <a:schemeClr val="tx1"/>
                    </a:solidFill>
                  </a:rPr>
                  <a:t>Determine the </a:t>
                </a:r>
                <a14:m>
                  <m:oMath xmlns:m="http://schemas.openxmlformats.org/officeDocument/2006/math">
                    <m:r>
                      <a:rPr lang="en-US" sz="2000" b="0" i="1" smtClean="0">
                        <a:latin typeface="Cambria Math" panose="02040503050406030204" pitchFamily="18" charset="0"/>
                      </a:rPr>
                      <m:t>𝑥</m:t>
                    </m:r>
                  </m:oMath>
                </a14:m>
                <a:r>
                  <a:rPr lang="en-AU" sz="2000" dirty="0"/>
                  <a:t> coordinates, in terms of </a:t>
                </a:r>
                <a14:m>
                  <m:oMath xmlns:m="http://schemas.openxmlformats.org/officeDocument/2006/math">
                    <m:r>
                      <a:rPr lang="en-US" sz="2000" b="0" i="1" smtClean="0">
                        <a:latin typeface="Cambria Math" panose="02040503050406030204" pitchFamily="18" charset="0"/>
                      </a:rPr>
                      <m:t>𝑛</m:t>
                    </m:r>
                  </m:oMath>
                </a14:m>
                <a:r>
                  <a:rPr lang="en-AU" sz="2000" dirty="0"/>
                  <a:t>, of the stationary points of the curve with equation </a:t>
                </a:r>
                <a14:m>
                  <m:oMath xmlns:m="http://schemas.openxmlformats.org/officeDocument/2006/math">
                    <m:r>
                      <a:rPr lang="en-US" sz="2000" b="0" i="1" smtClean="0">
                        <a:latin typeface="Cambria Math" panose="02040503050406030204" pitchFamily="18" charset="0"/>
                      </a:rPr>
                      <m:t>𝑦</m:t>
                    </m:r>
                    <m:r>
                      <a:rPr lang="en-US" sz="2000" b="0" i="1" smtClean="0">
                        <a:latin typeface="Cambria Math" panose="02040503050406030204" pitchFamily="18" charset="0"/>
                      </a:rPr>
                      <m:t>=</m:t>
                    </m:r>
                    <m:sSup>
                      <m:sSupPr>
                        <m:ctrlPr>
                          <a:rPr lang="en-US" sz="2000" b="0" i="1" smtClean="0">
                            <a:latin typeface="Cambria Math" panose="02040503050406030204" pitchFamily="18" charset="0"/>
                          </a:rPr>
                        </m:ctrlPr>
                      </m:sSupPr>
                      <m:e>
                        <m:d>
                          <m:dPr>
                            <m:ctrlPr>
                              <a:rPr lang="en-US" sz="2000" b="0" i="1" smtClean="0">
                                <a:latin typeface="Cambria Math" panose="02040503050406030204" pitchFamily="18" charset="0"/>
                              </a:rPr>
                            </m:ctrlPr>
                          </m:dPr>
                          <m:e>
                            <m:r>
                              <a:rPr lang="en-US" sz="2000" b="0" i="1" smtClean="0">
                                <a:latin typeface="Cambria Math" panose="02040503050406030204" pitchFamily="18" charset="0"/>
                              </a:rPr>
                              <m:t>2</m:t>
                            </m:r>
                            <m:r>
                              <a:rPr lang="en-US" sz="2000" b="0" i="1" smtClean="0">
                                <a:latin typeface="Cambria Math" panose="02040503050406030204" pitchFamily="18" charset="0"/>
                              </a:rPr>
                              <m:t>𝑥</m:t>
                            </m:r>
                            <m:r>
                              <a:rPr lang="en-US" sz="2000" b="0" i="1" smtClean="0">
                                <a:latin typeface="Cambria Math" panose="02040503050406030204" pitchFamily="18" charset="0"/>
                              </a:rPr>
                              <m:t>−1</m:t>
                            </m:r>
                          </m:e>
                        </m:d>
                      </m:e>
                      <m:sup>
                        <m:r>
                          <a:rPr lang="en-US" sz="2000" b="0" i="1" smtClean="0">
                            <a:latin typeface="Cambria Math" panose="02040503050406030204" pitchFamily="18" charset="0"/>
                          </a:rPr>
                          <m:t>𝑛</m:t>
                        </m:r>
                      </m:sup>
                    </m:sSup>
                    <m:r>
                      <a:rPr lang="en-US" sz="2000" b="0" i="1" smtClean="0">
                        <a:latin typeface="Cambria Math" panose="02040503050406030204" pitchFamily="18" charset="0"/>
                      </a:rPr>
                      <m:t>(</m:t>
                    </m:r>
                    <m:r>
                      <a:rPr lang="en-US" sz="2000" b="0" i="1" smtClean="0">
                        <a:latin typeface="Cambria Math" panose="02040503050406030204" pitchFamily="18" charset="0"/>
                      </a:rPr>
                      <m:t>𝑥</m:t>
                    </m:r>
                    <m:r>
                      <a:rPr lang="en-US" sz="2000" b="0" i="1" smtClean="0">
                        <a:latin typeface="Cambria Math" panose="02040503050406030204" pitchFamily="18" charset="0"/>
                      </a:rPr>
                      <m:t>+2)</m:t>
                    </m:r>
                  </m:oMath>
                </a14:m>
                <a:r>
                  <a:rPr lang="en-AU" sz="2000" dirty="0"/>
                  <a:t> where </a:t>
                </a:r>
                <a14:m>
                  <m:oMath xmlns:m="http://schemas.openxmlformats.org/officeDocument/2006/math">
                    <m:r>
                      <a:rPr lang="en-US" sz="2000" b="0" i="1" smtClean="0">
                        <a:latin typeface="Cambria Math" panose="02040503050406030204" pitchFamily="18" charset="0"/>
                      </a:rPr>
                      <m:t>𝑛</m:t>
                    </m:r>
                    <m:r>
                      <a:rPr lang="en-US" sz="2000" b="0" i="1" smtClean="0">
                        <a:latin typeface="Cambria Math" panose="02040503050406030204" pitchFamily="18" charset="0"/>
                      </a:rPr>
                      <m:t>∈</m:t>
                    </m:r>
                    <m:r>
                      <a:rPr lang="en-US" sz="2000" b="0" i="1" smtClean="0">
                        <a:latin typeface="Cambria Math" panose="02040503050406030204" pitchFamily="18" charset="0"/>
                      </a:rPr>
                      <m:t>ℕ</m:t>
                    </m:r>
                  </m:oMath>
                </a14:m>
                <a:endParaRPr lang="en-AU" sz="2000" dirty="0"/>
              </a:p>
            </p:txBody>
          </p:sp>
        </mc:Choice>
        <mc:Fallback>
          <p:sp>
            <p:nvSpPr>
              <p:cNvPr id="5" name="Content Placeholder 2">
                <a:extLst>
                  <a:ext uri="{FF2B5EF4-FFF2-40B4-BE49-F238E27FC236}">
                    <a16:creationId xmlns:a16="http://schemas.microsoft.com/office/drawing/2014/main" id="{B0517708-21E4-4F80-A4B7-9DC1622B0FAC}"/>
                  </a:ext>
                </a:extLst>
              </p:cNvPr>
              <p:cNvSpPr>
                <a:spLocks noGrp="1" noRot="1" noChangeAspect="1" noMove="1" noResize="1" noEditPoints="1" noAdjustHandles="1" noChangeArrowheads="1" noChangeShapeType="1" noTextEdit="1"/>
              </p:cNvSpPr>
              <p:nvPr>
                <p:ph idx="1"/>
              </p:nvPr>
            </p:nvSpPr>
            <p:spPr>
              <a:xfrm>
                <a:off x="58969" y="650026"/>
                <a:ext cx="11903676" cy="584775"/>
              </a:xfrm>
              <a:blipFill>
                <a:blip r:embed="rId2"/>
                <a:stretch>
                  <a:fillRect l="-512" t="-13542" b="-14583"/>
                </a:stretch>
              </a:blipFill>
            </p:spPr>
            <p:txBody>
              <a:bodyPr/>
              <a:lstStyle/>
              <a:p>
                <a:r>
                  <a:rPr lang="en-AU">
                    <a:noFill/>
                  </a:rPr>
                  <a:t> </a:t>
                </a:r>
              </a:p>
            </p:txBody>
          </p:sp>
        </mc:Fallback>
      </mc:AlternateContent>
      <p:sp>
        <p:nvSpPr>
          <p:cNvPr id="6" name="TextBox 5">
            <a:extLst>
              <a:ext uri="{FF2B5EF4-FFF2-40B4-BE49-F238E27FC236}">
                <a16:creationId xmlns:a16="http://schemas.microsoft.com/office/drawing/2014/main" id="{2421497D-D3B4-8F40-98D4-469BA7CC32A9}"/>
              </a:ext>
            </a:extLst>
          </p:cNvPr>
          <p:cNvSpPr txBox="1"/>
          <p:nvPr/>
        </p:nvSpPr>
        <p:spPr>
          <a:xfrm>
            <a:off x="0" y="0"/>
            <a:ext cx="2993943" cy="584775"/>
          </a:xfrm>
          <a:prstGeom prst="homePlate">
            <a:avLst/>
          </a:prstGeom>
          <a:solidFill>
            <a:srgbClr val="002060"/>
          </a:solidFill>
          <a:ln>
            <a:solidFill>
              <a:srgbClr val="002060"/>
            </a:solidFill>
          </a:ln>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sz="3200" b="1" dirty="0"/>
              <a:t>Guided Practice</a:t>
            </a:r>
            <a:endParaRPr lang="en-AU" sz="3200" b="1" dirty="0"/>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9A1CD72D-D1A2-8091-3816-BBE266CE7A2F}"/>
                  </a:ext>
                </a:extLst>
              </p:cNvPr>
              <p:cNvSpPr txBox="1"/>
              <p:nvPr/>
            </p:nvSpPr>
            <p:spPr>
              <a:xfrm>
                <a:off x="336909" y="1412818"/>
                <a:ext cx="4668394" cy="58439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𝑑𝑦</m:t>
                          </m:r>
                        </m:num>
                        <m:den>
                          <m:r>
                            <a:rPr lang="en-US" sz="2000" b="0" i="1" smtClean="0">
                              <a:solidFill>
                                <a:srgbClr val="002060"/>
                              </a:solidFill>
                              <a:latin typeface="Cambria Math" panose="02040503050406030204" pitchFamily="18" charset="0"/>
                            </a:rPr>
                            <m:t>𝑑𝑥</m:t>
                          </m:r>
                        </m:den>
                      </m:f>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𝑛</m:t>
                      </m:r>
                      <m:sSup>
                        <m:sSupPr>
                          <m:ctrlPr>
                            <a:rPr lang="en-US" sz="2000" b="0" i="1" smtClean="0">
                              <a:solidFill>
                                <a:srgbClr val="002060"/>
                              </a:solidFill>
                              <a:latin typeface="Cambria Math" panose="02040503050406030204" pitchFamily="18" charset="0"/>
                            </a:rPr>
                          </m:ctrlPr>
                        </m:sSupPr>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−1</m:t>
                              </m:r>
                            </m:e>
                          </m:d>
                        </m:e>
                        <m:sup>
                          <m:r>
                            <a:rPr lang="en-US" sz="2000" b="0" i="1" smtClean="0">
                              <a:solidFill>
                                <a:srgbClr val="002060"/>
                              </a:solidFill>
                              <a:latin typeface="Cambria Math" panose="02040503050406030204" pitchFamily="18" charset="0"/>
                            </a:rPr>
                            <m:t>𝑛</m:t>
                          </m:r>
                          <m:r>
                            <a:rPr lang="en-US" sz="2000" b="0" i="1" smtClean="0">
                              <a:solidFill>
                                <a:srgbClr val="002060"/>
                              </a:solidFill>
                              <a:latin typeface="Cambria Math" panose="02040503050406030204" pitchFamily="18" charset="0"/>
                            </a:rPr>
                            <m:t>−1</m:t>
                          </m:r>
                        </m:sup>
                      </m:sSup>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+2</m:t>
                          </m:r>
                        </m:e>
                      </m:d>
                      <m:r>
                        <a:rPr lang="en-US" sz="2000" b="0" i="1" smtClean="0">
                          <a:solidFill>
                            <a:srgbClr val="002060"/>
                          </a:solidFill>
                          <a:latin typeface="Cambria Math" panose="02040503050406030204" pitchFamily="18" charset="0"/>
                        </a:rPr>
                        <m:t>+</m:t>
                      </m:r>
                      <m:sSup>
                        <m:sSupPr>
                          <m:ctrlPr>
                            <a:rPr lang="en-US" sz="2000" b="0" i="1" smtClean="0">
                              <a:solidFill>
                                <a:srgbClr val="002060"/>
                              </a:solidFill>
                              <a:latin typeface="Cambria Math" panose="02040503050406030204" pitchFamily="18" charset="0"/>
                            </a:rPr>
                          </m:ctrlPr>
                        </m:sSupPr>
                        <m:e>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−1</m:t>
                              </m:r>
                            </m:e>
                          </m:d>
                        </m:e>
                        <m:sup>
                          <m:r>
                            <a:rPr lang="en-US" sz="2000" b="0" i="1" smtClean="0">
                              <a:solidFill>
                                <a:srgbClr val="002060"/>
                              </a:solidFill>
                              <a:latin typeface="Cambria Math" panose="02040503050406030204" pitchFamily="18" charset="0"/>
                            </a:rPr>
                            <m:t>𝑛</m:t>
                          </m:r>
                        </m:sup>
                      </m:sSup>
                    </m:oMath>
                  </m:oMathPara>
                </a14:m>
                <a:endParaRPr lang="en-AU" sz="2000" dirty="0">
                  <a:solidFill>
                    <a:srgbClr val="002060"/>
                  </a:solidFill>
                </a:endParaRPr>
              </a:p>
            </p:txBody>
          </p:sp>
        </mc:Choice>
        <mc:Fallback>
          <p:sp>
            <p:nvSpPr>
              <p:cNvPr id="4" name="TextBox 3">
                <a:extLst>
                  <a:ext uri="{FF2B5EF4-FFF2-40B4-BE49-F238E27FC236}">
                    <a16:creationId xmlns:a16="http://schemas.microsoft.com/office/drawing/2014/main" id="{9A1CD72D-D1A2-8091-3816-BBE266CE7A2F}"/>
                  </a:ext>
                </a:extLst>
              </p:cNvPr>
              <p:cNvSpPr txBox="1">
                <a:spLocks noRot="1" noChangeAspect="1" noMove="1" noResize="1" noEditPoints="1" noAdjustHandles="1" noChangeArrowheads="1" noChangeShapeType="1" noTextEdit="1"/>
              </p:cNvSpPr>
              <p:nvPr/>
            </p:nvSpPr>
            <p:spPr>
              <a:xfrm>
                <a:off x="336909" y="1412818"/>
                <a:ext cx="4668394" cy="584391"/>
              </a:xfrm>
              <a:prstGeom prst="rect">
                <a:avLst/>
              </a:prstGeom>
              <a:blipFill>
                <a:blip r:embed="rId3"/>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DBE5CABF-FFA8-DA2E-D4D6-00C62A4F20AE}"/>
                  </a:ext>
                </a:extLst>
              </p:cNvPr>
              <p:cNvSpPr txBox="1"/>
              <p:nvPr/>
            </p:nvSpPr>
            <p:spPr>
              <a:xfrm>
                <a:off x="336908" y="2313328"/>
                <a:ext cx="6000391" cy="443326"/>
              </a:xfrm>
              <a:prstGeom prst="rect">
                <a:avLst/>
              </a:prstGeom>
              <a:noFill/>
            </p:spPr>
            <p:txBody>
              <a:bodyPr wrap="square" lIns="0" tIns="0" rIns="0" bIns="0" rtlCol="0">
                <a:spAutoFit/>
              </a:bodyPr>
              <a:lstStyle/>
              <a:p>
                <a:pPr/>
                <a:r>
                  <a:rPr lang="en-US" sz="2000" b="0" dirty="0">
                    <a:solidFill>
                      <a:srgbClr val="002060"/>
                    </a:solidFill>
                  </a:rPr>
                  <a:t>Sub. </a:t>
                </a:r>
                <a14:m>
                  <m:oMath xmlns:m="http://schemas.openxmlformats.org/officeDocument/2006/math">
                    <m:r>
                      <a:rPr lang="en-US" sz="2000" b="0" i="0" smtClean="0">
                        <a:solidFill>
                          <a:srgbClr val="002060"/>
                        </a:solidFill>
                        <a:latin typeface="Cambria Math" panose="02040503050406030204" pitchFamily="18" charset="0"/>
                      </a:rPr>
                      <m:t> </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𝑑𝑦</m:t>
                        </m:r>
                      </m:num>
                      <m:den>
                        <m:r>
                          <a:rPr lang="en-US" sz="2000" b="0" i="1" smtClean="0">
                            <a:solidFill>
                              <a:srgbClr val="002060"/>
                            </a:solidFill>
                            <a:latin typeface="Cambria Math" panose="02040503050406030204" pitchFamily="18" charset="0"/>
                          </a:rPr>
                          <m:t>𝑑𝑥</m:t>
                        </m:r>
                      </m:den>
                    </m:f>
                    <m:r>
                      <a:rPr lang="en-US" sz="2000" b="0" i="1" smtClean="0">
                        <a:solidFill>
                          <a:srgbClr val="002060"/>
                        </a:solidFill>
                        <a:latin typeface="Cambria Math" panose="02040503050406030204" pitchFamily="18" charset="0"/>
                      </a:rPr>
                      <m:t>=0,   </m:t>
                    </m:r>
                    <m:r>
                      <a:rPr lang="en-US" sz="2000" i="1">
                        <a:solidFill>
                          <a:srgbClr val="002060"/>
                        </a:solidFill>
                        <a:latin typeface="Cambria Math" panose="02040503050406030204" pitchFamily="18" charset="0"/>
                      </a:rPr>
                      <m:t>2</m:t>
                    </m:r>
                    <m:r>
                      <a:rPr lang="en-US" sz="2000" i="1">
                        <a:solidFill>
                          <a:srgbClr val="002060"/>
                        </a:solidFill>
                        <a:latin typeface="Cambria Math" panose="02040503050406030204" pitchFamily="18" charset="0"/>
                      </a:rPr>
                      <m:t>𝑛</m:t>
                    </m:r>
                    <m:sSup>
                      <m:sSupPr>
                        <m:ctrlPr>
                          <a:rPr lang="en-US" sz="2000" i="1">
                            <a:solidFill>
                              <a:srgbClr val="002060"/>
                            </a:solidFill>
                            <a:latin typeface="Cambria Math" panose="02040503050406030204" pitchFamily="18" charset="0"/>
                          </a:rPr>
                        </m:ctrlPr>
                      </m:sSupPr>
                      <m:e>
                        <m:d>
                          <m:dPr>
                            <m:ctrlPr>
                              <a:rPr lang="en-US" sz="2000" i="1">
                                <a:solidFill>
                                  <a:srgbClr val="002060"/>
                                </a:solidFill>
                                <a:latin typeface="Cambria Math" panose="02040503050406030204" pitchFamily="18" charset="0"/>
                              </a:rPr>
                            </m:ctrlPr>
                          </m:dPr>
                          <m:e>
                            <m:r>
                              <a:rPr lang="en-US" sz="2000" i="1">
                                <a:solidFill>
                                  <a:srgbClr val="002060"/>
                                </a:solidFill>
                                <a:latin typeface="Cambria Math" panose="02040503050406030204" pitchFamily="18" charset="0"/>
                              </a:rPr>
                              <m:t>2</m:t>
                            </m:r>
                            <m:r>
                              <a:rPr lang="en-US" sz="2000" i="1">
                                <a:solidFill>
                                  <a:srgbClr val="002060"/>
                                </a:solidFill>
                                <a:latin typeface="Cambria Math" panose="02040503050406030204" pitchFamily="18" charset="0"/>
                              </a:rPr>
                              <m:t>𝑥</m:t>
                            </m:r>
                            <m:r>
                              <a:rPr lang="en-US" sz="2000" i="1">
                                <a:solidFill>
                                  <a:srgbClr val="002060"/>
                                </a:solidFill>
                                <a:latin typeface="Cambria Math" panose="02040503050406030204" pitchFamily="18" charset="0"/>
                              </a:rPr>
                              <m:t>−1</m:t>
                            </m:r>
                          </m:e>
                        </m:d>
                      </m:e>
                      <m:sup>
                        <m:r>
                          <a:rPr lang="en-US" sz="2000" i="1">
                            <a:solidFill>
                              <a:srgbClr val="002060"/>
                            </a:solidFill>
                            <a:latin typeface="Cambria Math" panose="02040503050406030204" pitchFamily="18" charset="0"/>
                          </a:rPr>
                          <m:t>𝑛</m:t>
                        </m:r>
                        <m:r>
                          <a:rPr lang="en-US" sz="2000" i="1">
                            <a:solidFill>
                              <a:srgbClr val="002060"/>
                            </a:solidFill>
                            <a:latin typeface="Cambria Math" panose="02040503050406030204" pitchFamily="18" charset="0"/>
                          </a:rPr>
                          <m:t>−1</m:t>
                        </m:r>
                      </m:sup>
                    </m:sSup>
                    <m:d>
                      <m:dPr>
                        <m:ctrlPr>
                          <a:rPr lang="en-US" sz="2000" i="1">
                            <a:solidFill>
                              <a:srgbClr val="002060"/>
                            </a:solidFill>
                            <a:latin typeface="Cambria Math" panose="02040503050406030204" pitchFamily="18" charset="0"/>
                          </a:rPr>
                        </m:ctrlPr>
                      </m:dPr>
                      <m:e>
                        <m:r>
                          <a:rPr lang="en-US" sz="2000" i="1">
                            <a:solidFill>
                              <a:srgbClr val="002060"/>
                            </a:solidFill>
                            <a:latin typeface="Cambria Math" panose="02040503050406030204" pitchFamily="18" charset="0"/>
                          </a:rPr>
                          <m:t>𝑥</m:t>
                        </m:r>
                        <m:r>
                          <a:rPr lang="en-US" sz="2000" i="1">
                            <a:solidFill>
                              <a:srgbClr val="002060"/>
                            </a:solidFill>
                            <a:latin typeface="Cambria Math" panose="02040503050406030204" pitchFamily="18" charset="0"/>
                          </a:rPr>
                          <m:t>+2</m:t>
                        </m:r>
                      </m:e>
                    </m:d>
                    <m:r>
                      <a:rPr lang="en-US" sz="2000" i="1">
                        <a:solidFill>
                          <a:srgbClr val="002060"/>
                        </a:solidFill>
                        <a:latin typeface="Cambria Math" panose="02040503050406030204" pitchFamily="18" charset="0"/>
                      </a:rPr>
                      <m:t>+</m:t>
                    </m:r>
                    <m:sSup>
                      <m:sSupPr>
                        <m:ctrlPr>
                          <a:rPr lang="en-US" sz="2000" i="1">
                            <a:solidFill>
                              <a:srgbClr val="002060"/>
                            </a:solidFill>
                            <a:latin typeface="Cambria Math" panose="02040503050406030204" pitchFamily="18" charset="0"/>
                          </a:rPr>
                        </m:ctrlPr>
                      </m:sSupPr>
                      <m:e>
                        <m:d>
                          <m:dPr>
                            <m:ctrlPr>
                              <a:rPr lang="en-US" sz="2000" i="1">
                                <a:solidFill>
                                  <a:srgbClr val="002060"/>
                                </a:solidFill>
                                <a:latin typeface="Cambria Math" panose="02040503050406030204" pitchFamily="18" charset="0"/>
                              </a:rPr>
                            </m:ctrlPr>
                          </m:dPr>
                          <m:e>
                            <m:r>
                              <a:rPr lang="en-US" sz="2000" i="1">
                                <a:solidFill>
                                  <a:srgbClr val="002060"/>
                                </a:solidFill>
                                <a:latin typeface="Cambria Math" panose="02040503050406030204" pitchFamily="18" charset="0"/>
                              </a:rPr>
                              <m:t>2</m:t>
                            </m:r>
                            <m:r>
                              <a:rPr lang="en-US" sz="2000" i="1">
                                <a:solidFill>
                                  <a:srgbClr val="002060"/>
                                </a:solidFill>
                                <a:latin typeface="Cambria Math" panose="02040503050406030204" pitchFamily="18" charset="0"/>
                              </a:rPr>
                              <m:t>𝑥</m:t>
                            </m:r>
                            <m:r>
                              <a:rPr lang="en-US" sz="2000" i="1">
                                <a:solidFill>
                                  <a:srgbClr val="002060"/>
                                </a:solidFill>
                                <a:latin typeface="Cambria Math" panose="02040503050406030204" pitchFamily="18" charset="0"/>
                              </a:rPr>
                              <m:t>−1</m:t>
                            </m:r>
                          </m:e>
                        </m:d>
                      </m:e>
                      <m:sup>
                        <m:r>
                          <a:rPr lang="en-US" sz="2000" i="1">
                            <a:solidFill>
                              <a:srgbClr val="002060"/>
                            </a:solidFill>
                            <a:latin typeface="Cambria Math" panose="02040503050406030204" pitchFamily="18" charset="0"/>
                          </a:rPr>
                          <m:t>𝑛</m:t>
                        </m:r>
                      </m:sup>
                    </m:sSup>
                    <m:r>
                      <a:rPr lang="en-US" sz="2000" b="0" i="1" smtClean="0">
                        <a:solidFill>
                          <a:srgbClr val="002060"/>
                        </a:solidFill>
                        <a:latin typeface="Cambria Math" panose="02040503050406030204" pitchFamily="18" charset="0"/>
                      </a:rPr>
                      <m:t>=0</m:t>
                    </m:r>
                  </m:oMath>
                </a14:m>
                <a:endParaRPr lang="en-AU" sz="2000" dirty="0">
                  <a:solidFill>
                    <a:srgbClr val="002060"/>
                  </a:solidFill>
                </a:endParaRPr>
              </a:p>
            </p:txBody>
          </p:sp>
        </mc:Choice>
        <mc:Fallback>
          <p:sp>
            <p:nvSpPr>
              <p:cNvPr id="2" name="TextBox 1">
                <a:extLst>
                  <a:ext uri="{FF2B5EF4-FFF2-40B4-BE49-F238E27FC236}">
                    <a16:creationId xmlns:a16="http://schemas.microsoft.com/office/drawing/2014/main" id="{DBE5CABF-FFA8-DA2E-D4D6-00C62A4F20AE}"/>
                  </a:ext>
                </a:extLst>
              </p:cNvPr>
              <p:cNvSpPr txBox="1">
                <a:spLocks noRot="1" noChangeAspect="1" noMove="1" noResize="1" noEditPoints="1" noAdjustHandles="1" noChangeArrowheads="1" noChangeShapeType="1" noTextEdit="1"/>
              </p:cNvSpPr>
              <p:nvPr/>
            </p:nvSpPr>
            <p:spPr>
              <a:xfrm>
                <a:off x="336908" y="2313328"/>
                <a:ext cx="6000391" cy="443326"/>
              </a:xfrm>
              <a:prstGeom prst="rect">
                <a:avLst/>
              </a:prstGeom>
              <a:blipFill>
                <a:blip r:embed="rId4"/>
                <a:stretch>
                  <a:fillRect l="-2538" t="-1370" b="-20548"/>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E907522B-F932-CC14-40EE-BFCC6A1C9BD5}"/>
                  </a:ext>
                </a:extLst>
              </p:cNvPr>
              <p:cNvSpPr txBox="1"/>
              <p:nvPr/>
            </p:nvSpPr>
            <p:spPr>
              <a:xfrm>
                <a:off x="844908" y="2790396"/>
                <a:ext cx="6000391"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2000" i="1" smtClean="0">
                              <a:solidFill>
                                <a:srgbClr val="002060"/>
                              </a:solidFill>
                              <a:latin typeface="Cambria Math" panose="02040503050406030204" pitchFamily="18" charset="0"/>
                            </a:rPr>
                          </m:ctrlPr>
                        </m:sSupPr>
                        <m:e>
                          <m:d>
                            <m:dPr>
                              <m:ctrlPr>
                                <a:rPr lang="en-US" sz="2000" i="1">
                                  <a:solidFill>
                                    <a:srgbClr val="002060"/>
                                  </a:solidFill>
                                  <a:latin typeface="Cambria Math" panose="02040503050406030204" pitchFamily="18" charset="0"/>
                                </a:rPr>
                              </m:ctrlPr>
                            </m:dPr>
                            <m:e>
                              <m:r>
                                <a:rPr lang="en-US" sz="2000" i="1">
                                  <a:solidFill>
                                    <a:srgbClr val="002060"/>
                                  </a:solidFill>
                                  <a:latin typeface="Cambria Math" panose="02040503050406030204" pitchFamily="18" charset="0"/>
                                </a:rPr>
                                <m:t>2</m:t>
                              </m:r>
                              <m:r>
                                <a:rPr lang="en-US" sz="2000" i="1">
                                  <a:solidFill>
                                    <a:srgbClr val="002060"/>
                                  </a:solidFill>
                                  <a:latin typeface="Cambria Math" panose="02040503050406030204" pitchFamily="18" charset="0"/>
                                </a:rPr>
                                <m:t>𝑥</m:t>
                              </m:r>
                              <m:r>
                                <a:rPr lang="en-US" sz="2000" i="1">
                                  <a:solidFill>
                                    <a:srgbClr val="002060"/>
                                  </a:solidFill>
                                  <a:latin typeface="Cambria Math" panose="02040503050406030204" pitchFamily="18" charset="0"/>
                                </a:rPr>
                                <m:t>−1</m:t>
                              </m:r>
                            </m:e>
                          </m:d>
                        </m:e>
                        <m:sup>
                          <m:r>
                            <a:rPr lang="en-US" sz="2000" i="1">
                              <a:solidFill>
                                <a:srgbClr val="002060"/>
                              </a:solidFill>
                              <a:latin typeface="Cambria Math" panose="02040503050406030204" pitchFamily="18" charset="0"/>
                            </a:rPr>
                            <m:t>𝑛</m:t>
                          </m:r>
                          <m:r>
                            <a:rPr lang="en-US" sz="2000" i="1">
                              <a:solidFill>
                                <a:srgbClr val="002060"/>
                              </a:solidFill>
                              <a:latin typeface="Cambria Math" panose="02040503050406030204" pitchFamily="18" charset="0"/>
                            </a:rPr>
                            <m:t>−1</m:t>
                          </m:r>
                        </m:sup>
                      </m:sSup>
                      <m:d>
                        <m:dPr>
                          <m:begChr m:val="["/>
                          <m:endChr m:val="]"/>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 2</m:t>
                          </m:r>
                          <m:r>
                            <a:rPr lang="en-US" sz="2000" b="0" i="1" smtClean="0">
                              <a:solidFill>
                                <a:srgbClr val="002060"/>
                              </a:solidFill>
                              <a:latin typeface="Cambria Math" panose="02040503050406030204" pitchFamily="18" charset="0"/>
                            </a:rPr>
                            <m:t>𝑛</m:t>
                          </m:r>
                          <m:d>
                            <m:dPr>
                              <m:ctrlPr>
                                <a:rPr lang="en-US" sz="2000" i="1">
                                  <a:solidFill>
                                    <a:srgbClr val="002060"/>
                                  </a:solidFill>
                                  <a:latin typeface="Cambria Math" panose="02040503050406030204" pitchFamily="18" charset="0"/>
                                </a:rPr>
                              </m:ctrlPr>
                            </m:dPr>
                            <m:e>
                              <m:r>
                                <a:rPr lang="en-US" sz="2000" i="1">
                                  <a:solidFill>
                                    <a:srgbClr val="002060"/>
                                  </a:solidFill>
                                  <a:latin typeface="Cambria Math" panose="02040503050406030204" pitchFamily="18" charset="0"/>
                                </a:rPr>
                                <m:t>𝑥</m:t>
                              </m:r>
                              <m:r>
                                <a:rPr lang="en-US" sz="2000" i="1">
                                  <a:solidFill>
                                    <a:srgbClr val="002060"/>
                                  </a:solidFill>
                                  <a:latin typeface="Cambria Math" panose="02040503050406030204" pitchFamily="18" charset="0"/>
                                </a:rPr>
                                <m:t>+2</m:t>
                              </m:r>
                            </m:e>
                          </m:d>
                          <m:r>
                            <a:rPr lang="en-US" sz="2000" i="1">
                              <a:solidFill>
                                <a:srgbClr val="002060"/>
                              </a:solidFill>
                              <a:latin typeface="Cambria Math" panose="02040503050406030204" pitchFamily="18" charset="0"/>
                            </a:rPr>
                            <m:t>+</m:t>
                          </m:r>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−1</m:t>
                          </m:r>
                        </m:e>
                      </m:d>
                      <m:r>
                        <a:rPr lang="en-US" sz="2000" b="0" i="1" smtClean="0">
                          <a:solidFill>
                            <a:srgbClr val="002060"/>
                          </a:solidFill>
                          <a:latin typeface="Cambria Math" panose="02040503050406030204" pitchFamily="18" charset="0"/>
                        </a:rPr>
                        <m:t>=0</m:t>
                      </m:r>
                    </m:oMath>
                  </m:oMathPara>
                </a14:m>
                <a:endParaRPr lang="en-AU" sz="2000" dirty="0">
                  <a:solidFill>
                    <a:srgbClr val="002060"/>
                  </a:solidFill>
                </a:endParaRPr>
              </a:p>
            </p:txBody>
          </p:sp>
        </mc:Choice>
        <mc:Fallback>
          <p:sp>
            <p:nvSpPr>
              <p:cNvPr id="3" name="TextBox 2">
                <a:extLst>
                  <a:ext uri="{FF2B5EF4-FFF2-40B4-BE49-F238E27FC236}">
                    <a16:creationId xmlns:a16="http://schemas.microsoft.com/office/drawing/2014/main" id="{E907522B-F932-CC14-40EE-BFCC6A1C9BD5}"/>
                  </a:ext>
                </a:extLst>
              </p:cNvPr>
              <p:cNvSpPr txBox="1">
                <a:spLocks noRot="1" noChangeAspect="1" noMove="1" noResize="1" noEditPoints="1" noAdjustHandles="1" noChangeArrowheads="1" noChangeShapeType="1" noTextEdit="1"/>
              </p:cNvSpPr>
              <p:nvPr/>
            </p:nvSpPr>
            <p:spPr>
              <a:xfrm>
                <a:off x="844908" y="2790396"/>
                <a:ext cx="6000391" cy="307777"/>
              </a:xfrm>
              <a:prstGeom prst="rect">
                <a:avLst/>
              </a:prstGeom>
              <a:blipFill>
                <a:blip r:embed="rId5"/>
                <a:stretch>
                  <a:fillRect t="-2000" b="-8000"/>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961D3612-EB2E-E529-7468-59E53C164C50}"/>
                  </a:ext>
                </a:extLst>
              </p:cNvPr>
              <p:cNvSpPr txBox="1"/>
              <p:nvPr/>
            </p:nvSpPr>
            <p:spPr>
              <a:xfrm>
                <a:off x="717907" y="3275111"/>
                <a:ext cx="6000391" cy="30777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sz="2000" i="1" smtClean="0">
                              <a:solidFill>
                                <a:srgbClr val="002060"/>
                              </a:solidFill>
                              <a:latin typeface="Cambria Math" panose="02040503050406030204" pitchFamily="18" charset="0"/>
                            </a:rPr>
                          </m:ctrlPr>
                        </m:sSupPr>
                        <m:e>
                          <m:d>
                            <m:dPr>
                              <m:ctrlPr>
                                <a:rPr lang="en-US" sz="2000" i="1">
                                  <a:solidFill>
                                    <a:srgbClr val="002060"/>
                                  </a:solidFill>
                                  <a:latin typeface="Cambria Math" panose="02040503050406030204" pitchFamily="18" charset="0"/>
                                </a:rPr>
                              </m:ctrlPr>
                            </m:dPr>
                            <m:e>
                              <m:r>
                                <a:rPr lang="en-US" sz="2000" i="1">
                                  <a:solidFill>
                                    <a:srgbClr val="002060"/>
                                  </a:solidFill>
                                  <a:latin typeface="Cambria Math" panose="02040503050406030204" pitchFamily="18" charset="0"/>
                                </a:rPr>
                                <m:t>2</m:t>
                              </m:r>
                              <m:r>
                                <a:rPr lang="en-US" sz="2000" i="1">
                                  <a:solidFill>
                                    <a:srgbClr val="002060"/>
                                  </a:solidFill>
                                  <a:latin typeface="Cambria Math" panose="02040503050406030204" pitchFamily="18" charset="0"/>
                                </a:rPr>
                                <m:t>𝑥</m:t>
                              </m:r>
                              <m:r>
                                <a:rPr lang="en-US" sz="2000" i="1">
                                  <a:solidFill>
                                    <a:srgbClr val="002060"/>
                                  </a:solidFill>
                                  <a:latin typeface="Cambria Math" panose="02040503050406030204" pitchFamily="18" charset="0"/>
                                </a:rPr>
                                <m:t>−1</m:t>
                              </m:r>
                            </m:e>
                          </m:d>
                        </m:e>
                        <m:sup>
                          <m:r>
                            <a:rPr lang="en-US" sz="2000" i="1">
                              <a:solidFill>
                                <a:srgbClr val="002060"/>
                              </a:solidFill>
                              <a:latin typeface="Cambria Math" panose="02040503050406030204" pitchFamily="18" charset="0"/>
                            </a:rPr>
                            <m:t>𝑛</m:t>
                          </m:r>
                          <m:r>
                            <a:rPr lang="en-US" sz="2000" i="1">
                              <a:solidFill>
                                <a:srgbClr val="002060"/>
                              </a:solidFill>
                              <a:latin typeface="Cambria Math" panose="02040503050406030204" pitchFamily="18" charset="0"/>
                            </a:rPr>
                            <m:t>−1</m:t>
                          </m:r>
                        </m:sup>
                      </m:sSup>
                      <m:r>
                        <a:rPr lang="en-US" sz="2000" b="0" i="1" smtClean="0">
                          <a:solidFill>
                            <a:srgbClr val="002060"/>
                          </a:solidFill>
                          <a:latin typeface="Cambria Math" panose="02040503050406030204" pitchFamily="18" charset="0"/>
                        </a:rPr>
                        <m:t>=0,   2</m:t>
                      </m:r>
                      <m:r>
                        <a:rPr lang="en-US" sz="2000" b="0" i="1" smtClean="0">
                          <a:solidFill>
                            <a:srgbClr val="002060"/>
                          </a:solidFill>
                          <a:latin typeface="Cambria Math" panose="02040503050406030204" pitchFamily="18" charset="0"/>
                        </a:rPr>
                        <m:t>𝑛𝑥</m:t>
                      </m:r>
                      <m:r>
                        <a:rPr lang="en-US" sz="2000" b="0" i="1" smtClean="0">
                          <a:solidFill>
                            <a:srgbClr val="002060"/>
                          </a:solidFill>
                          <a:latin typeface="Cambria Math" panose="02040503050406030204" pitchFamily="18" charset="0"/>
                        </a:rPr>
                        <m:t>+4</m:t>
                      </m:r>
                      <m:r>
                        <a:rPr lang="en-US" sz="2000" b="0" i="1" smtClean="0">
                          <a:solidFill>
                            <a:srgbClr val="002060"/>
                          </a:solidFill>
                          <a:latin typeface="Cambria Math" panose="02040503050406030204" pitchFamily="18" charset="0"/>
                        </a:rPr>
                        <m:t>𝑛</m:t>
                      </m:r>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−1=0</m:t>
                      </m:r>
                    </m:oMath>
                  </m:oMathPara>
                </a14:m>
                <a:endParaRPr lang="en-AU" sz="2000" dirty="0">
                  <a:solidFill>
                    <a:srgbClr val="002060"/>
                  </a:solidFill>
                </a:endParaRPr>
              </a:p>
            </p:txBody>
          </p:sp>
        </mc:Choice>
        <mc:Fallback>
          <p:sp>
            <p:nvSpPr>
              <p:cNvPr id="8" name="TextBox 7">
                <a:extLst>
                  <a:ext uri="{FF2B5EF4-FFF2-40B4-BE49-F238E27FC236}">
                    <a16:creationId xmlns:a16="http://schemas.microsoft.com/office/drawing/2014/main" id="{961D3612-EB2E-E529-7468-59E53C164C50}"/>
                  </a:ext>
                </a:extLst>
              </p:cNvPr>
              <p:cNvSpPr txBox="1">
                <a:spLocks noRot="1" noChangeAspect="1" noMove="1" noResize="1" noEditPoints="1" noAdjustHandles="1" noChangeArrowheads="1" noChangeShapeType="1" noTextEdit="1"/>
              </p:cNvSpPr>
              <p:nvPr/>
            </p:nvSpPr>
            <p:spPr>
              <a:xfrm>
                <a:off x="717907" y="3275111"/>
                <a:ext cx="6000391" cy="307777"/>
              </a:xfrm>
              <a:prstGeom prst="rect">
                <a:avLst/>
              </a:prstGeom>
              <a:blipFill>
                <a:blip r:embed="rId6"/>
                <a:stretch>
                  <a:fillRect b="-5882"/>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296F2708-F79A-D41F-ED06-A089CA89B280}"/>
                  </a:ext>
                </a:extLst>
              </p:cNvPr>
              <p:cNvSpPr txBox="1"/>
              <p:nvPr/>
            </p:nvSpPr>
            <p:spPr>
              <a:xfrm>
                <a:off x="1175107" y="3666815"/>
                <a:ext cx="6000391" cy="57618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00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1</m:t>
                          </m:r>
                        </m:num>
                        <m:den>
                          <m:r>
                            <a:rPr lang="en-US" sz="2000" b="0" i="1" smtClean="0">
                              <a:solidFill>
                                <a:srgbClr val="002060"/>
                              </a:solidFill>
                              <a:latin typeface="Cambria Math" panose="02040503050406030204" pitchFamily="18" charset="0"/>
                            </a:rPr>
                            <m:t>2</m:t>
                          </m:r>
                        </m:den>
                      </m:f>
                      <m:r>
                        <a:rPr lang="en-US" sz="2000" b="0" i="1" smtClean="0">
                          <a:solidFill>
                            <a:srgbClr val="002060"/>
                          </a:solidFill>
                          <a:latin typeface="Cambria Math" panose="02040503050406030204" pitchFamily="18" charset="0"/>
                        </a:rPr>
                        <m:t>,   </m:t>
                      </m:r>
                      <m:r>
                        <a:rPr lang="en-US" sz="2000" b="0" i="1" smtClean="0">
                          <a:solidFill>
                            <a:srgbClr val="002060"/>
                          </a:solidFill>
                          <a:latin typeface="Cambria Math" panose="02040503050406030204" pitchFamily="18" charset="0"/>
                        </a:rPr>
                        <m:t>𝑥</m:t>
                      </m:r>
                      <m:d>
                        <m:dPr>
                          <m:ctrlPr>
                            <a:rPr lang="en-US" sz="2000" b="0" i="1" smtClean="0">
                              <a:solidFill>
                                <a:srgbClr val="002060"/>
                              </a:solidFill>
                              <a:latin typeface="Cambria Math" panose="02040503050406030204" pitchFamily="18" charset="0"/>
                            </a:rPr>
                          </m:ctrlPr>
                        </m:dPr>
                        <m:e>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𝑛</m:t>
                          </m:r>
                          <m:r>
                            <a:rPr lang="en-US" sz="2000" b="0" i="1" smtClean="0">
                              <a:solidFill>
                                <a:srgbClr val="002060"/>
                              </a:solidFill>
                              <a:latin typeface="Cambria Math" panose="02040503050406030204" pitchFamily="18" charset="0"/>
                            </a:rPr>
                            <m:t>+2</m:t>
                          </m:r>
                        </m:e>
                      </m:d>
                      <m:r>
                        <a:rPr lang="en-US" sz="2000" b="0" i="1" smtClean="0">
                          <a:solidFill>
                            <a:srgbClr val="002060"/>
                          </a:solidFill>
                          <a:latin typeface="Cambria Math" panose="02040503050406030204" pitchFamily="18" charset="0"/>
                        </a:rPr>
                        <m:t>=1−4</m:t>
                      </m:r>
                      <m:r>
                        <a:rPr lang="en-US" sz="2000" b="0" i="1" smtClean="0">
                          <a:solidFill>
                            <a:srgbClr val="002060"/>
                          </a:solidFill>
                          <a:latin typeface="Cambria Math" panose="02040503050406030204" pitchFamily="18" charset="0"/>
                        </a:rPr>
                        <m:t>𝑛</m:t>
                      </m:r>
                    </m:oMath>
                  </m:oMathPara>
                </a14:m>
                <a:endParaRPr lang="en-AU" sz="2000" dirty="0">
                  <a:solidFill>
                    <a:srgbClr val="002060"/>
                  </a:solidFill>
                </a:endParaRPr>
              </a:p>
            </p:txBody>
          </p:sp>
        </mc:Choice>
        <mc:Fallback>
          <p:sp>
            <p:nvSpPr>
              <p:cNvPr id="9" name="TextBox 8">
                <a:extLst>
                  <a:ext uri="{FF2B5EF4-FFF2-40B4-BE49-F238E27FC236}">
                    <a16:creationId xmlns:a16="http://schemas.microsoft.com/office/drawing/2014/main" id="{296F2708-F79A-D41F-ED06-A089CA89B280}"/>
                  </a:ext>
                </a:extLst>
              </p:cNvPr>
              <p:cNvSpPr txBox="1">
                <a:spLocks noRot="1" noChangeAspect="1" noMove="1" noResize="1" noEditPoints="1" noAdjustHandles="1" noChangeArrowheads="1" noChangeShapeType="1" noTextEdit="1"/>
              </p:cNvSpPr>
              <p:nvPr/>
            </p:nvSpPr>
            <p:spPr>
              <a:xfrm>
                <a:off x="1175107" y="3666815"/>
                <a:ext cx="6000391" cy="576183"/>
              </a:xfrm>
              <a:prstGeom prst="rect">
                <a:avLst/>
              </a:prstGeom>
              <a:blipFill>
                <a:blip r:embed="rId7"/>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41D87C48-EAFE-836B-0C56-51669D4464B3}"/>
                  </a:ext>
                </a:extLst>
              </p:cNvPr>
              <p:cNvSpPr txBox="1"/>
              <p:nvPr/>
            </p:nvSpPr>
            <p:spPr>
              <a:xfrm>
                <a:off x="844908" y="4435663"/>
                <a:ext cx="6000391" cy="436210"/>
              </a:xfrm>
              <a:prstGeom prst="rect">
                <a:avLst/>
              </a:prstGeom>
              <a:noFill/>
            </p:spPr>
            <p:txBody>
              <a:bodyPr wrap="square" lIns="0" tIns="0" rIns="0" bIns="0" rtlCol="0">
                <a:spAutoFit/>
              </a:bodyPr>
              <a:lstStyle/>
              <a:p>
                <a:pPr/>
                <a:r>
                  <a:rPr lang="en-US" sz="2000" dirty="0">
                    <a:solidFill>
                      <a:srgbClr val="002060"/>
                    </a:solidFill>
                  </a:rPr>
                  <a:t>The stationary points are: </a:t>
                </a:r>
                <a14:m>
                  <m:oMath xmlns:m="http://schemas.openxmlformats.org/officeDocument/2006/math">
                    <m:r>
                      <a:rPr lang="en-US" sz="200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1</m:t>
                        </m:r>
                      </m:num>
                      <m:den>
                        <m:r>
                          <a:rPr lang="en-US" sz="2000" b="0" i="1" smtClean="0">
                            <a:solidFill>
                              <a:srgbClr val="002060"/>
                            </a:solidFill>
                            <a:latin typeface="Cambria Math" panose="02040503050406030204" pitchFamily="18" charset="0"/>
                          </a:rPr>
                          <m:t>2</m:t>
                        </m:r>
                      </m:den>
                    </m:f>
                    <m:r>
                      <a:rPr lang="en-US" sz="2000" b="0" i="1" smtClean="0">
                        <a:solidFill>
                          <a:srgbClr val="002060"/>
                        </a:solidFill>
                        <a:latin typeface="Cambria Math" panose="02040503050406030204" pitchFamily="18" charset="0"/>
                      </a:rPr>
                      <m:t>,   </m:t>
                    </m:r>
                    <m:r>
                      <a:rPr lang="en-US" sz="2000" b="0" i="1" smtClean="0">
                        <a:solidFill>
                          <a:srgbClr val="002060"/>
                        </a:solidFill>
                        <a:latin typeface="Cambria Math" panose="02040503050406030204" pitchFamily="18" charset="0"/>
                      </a:rPr>
                      <m:t>𝑥</m:t>
                    </m:r>
                    <m:r>
                      <a:rPr lang="en-US" sz="2000" b="0" i="1" smtClean="0">
                        <a:solidFill>
                          <a:srgbClr val="002060"/>
                        </a:solidFill>
                        <a:latin typeface="Cambria Math" panose="02040503050406030204" pitchFamily="18" charset="0"/>
                      </a:rPr>
                      <m:t>=</m:t>
                    </m:r>
                    <m:f>
                      <m:fPr>
                        <m:ctrlPr>
                          <a:rPr lang="en-US" sz="2000" b="0" i="1" smtClean="0">
                            <a:solidFill>
                              <a:srgbClr val="002060"/>
                            </a:solidFill>
                            <a:latin typeface="Cambria Math" panose="02040503050406030204" pitchFamily="18" charset="0"/>
                          </a:rPr>
                        </m:ctrlPr>
                      </m:fPr>
                      <m:num>
                        <m:r>
                          <a:rPr lang="en-US" sz="2000" b="0" i="1" smtClean="0">
                            <a:solidFill>
                              <a:srgbClr val="002060"/>
                            </a:solidFill>
                            <a:latin typeface="Cambria Math" panose="02040503050406030204" pitchFamily="18" charset="0"/>
                          </a:rPr>
                          <m:t>1−4</m:t>
                        </m:r>
                        <m:r>
                          <a:rPr lang="en-US" sz="2000" b="0" i="1" smtClean="0">
                            <a:solidFill>
                              <a:srgbClr val="002060"/>
                            </a:solidFill>
                            <a:latin typeface="Cambria Math" panose="02040503050406030204" pitchFamily="18" charset="0"/>
                          </a:rPr>
                          <m:t>𝑛</m:t>
                        </m:r>
                      </m:num>
                      <m:den>
                        <m:r>
                          <a:rPr lang="en-US" sz="2000" b="0" i="1" smtClean="0">
                            <a:solidFill>
                              <a:srgbClr val="002060"/>
                            </a:solidFill>
                            <a:latin typeface="Cambria Math" panose="02040503050406030204" pitchFamily="18" charset="0"/>
                          </a:rPr>
                          <m:t>2</m:t>
                        </m:r>
                        <m:r>
                          <a:rPr lang="en-US" sz="2000" b="0" i="1" smtClean="0">
                            <a:solidFill>
                              <a:srgbClr val="002060"/>
                            </a:solidFill>
                            <a:latin typeface="Cambria Math" panose="02040503050406030204" pitchFamily="18" charset="0"/>
                          </a:rPr>
                          <m:t>𝑛</m:t>
                        </m:r>
                        <m:r>
                          <a:rPr lang="en-US" sz="2000" b="0" i="1" smtClean="0">
                            <a:solidFill>
                              <a:srgbClr val="002060"/>
                            </a:solidFill>
                            <a:latin typeface="Cambria Math" panose="02040503050406030204" pitchFamily="18" charset="0"/>
                          </a:rPr>
                          <m:t>+2</m:t>
                        </m:r>
                      </m:den>
                    </m:f>
                  </m:oMath>
                </a14:m>
                <a:endParaRPr lang="en-AU" sz="2000" dirty="0">
                  <a:solidFill>
                    <a:srgbClr val="002060"/>
                  </a:solidFill>
                </a:endParaRPr>
              </a:p>
            </p:txBody>
          </p:sp>
        </mc:Choice>
        <mc:Fallback>
          <p:sp>
            <p:nvSpPr>
              <p:cNvPr id="10" name="TextBox 9">
                <a:extLst>
                  <a:ext uri="{FF2B5EF4-FFF2-40B4-BE49-F238E27FC236}">
                    <a16:creationId xmlns:a16="http://schemas.microsoft.com/office/drawing/2014/main" id="{41D87C48-EAFE-836B-0C56-51669D4464B3}"/>
                  </a:ext>
                </a:extLst>
              </p:cNvPr>
              <p:cNvSpPr txBox="1">
                <a:spLocks noRot="1" noChangeAspect="1" noMove="1" noResize="1" noEditPoints="1" noAdjustHandles="1" noChangeArrowheads="1" noChangeShapeType="1" noTextEdit="1"/>
              </p:cNvSpPr>
              <p:nvPr/>
            </p:nvSpPr>
            <p:spPr>
              <a:xfrm>
                <a:off x="844908" y="4435663"/>
                <a:ext cx="6000391" cy="436210"/>
              </a:xfrm>
              <a:prstGeom prst="rect">
                <a:avLst/>
              </a:prstGeom>
              <a:blipFill>
                <a:blip r:embed="rId8"/>
                <a:stretch>
                  <a:fillRect l="-2642" t="-2817" b="-21127"/>
                </a:stretch>
              </a:blipFill>
            </p:spPr>
            <p:txBody>
              <a:bodyPr/>
              <a:lstStyle/>
              <a:p>
                <a:r>
                  <a:rPr lang="en-AU">
                    <a:noFill/>
                  </a:rPr>
                  <a:t> </a:t>
                </a:r>
              </a:p>
            </p:txBody>
          </p:sp>
        </mc:Fallback>
      </mc:AlternateContent>
    </p:spTree>
    <p:extLst>
      <p:ext uri="{BB962C8B-B14F-4D97-AF65-F5344CB8AC3E}">
        <p14:creationId xmlns:p14="http://schemas.microsoft.com/office/powerpoint/2010/main" val="1060345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57600" y="812618"/>
            <a:ext cx="9144000" cy="879382"/>
          </a:xfrm>
        </p:spPr>
        <p:txBody>
          <a:bodyPr>
            <a:normAutofit/>
          </a:bodyPr>
          <a:lstStyle/>
          <a:p>
            <a:pPr algn="l"/>
            <a:r>
              <a:rPr lang="en-AU" sz="4000" dirty="0"/>
              <a:t>Complete Cambridge Ex 5D  exclude Q2</a:t>
            </a:r>
          </a:p>
        </p:txBody>
      </p:sp>
      <p:sp>
        <p:nvSpPr>
          <p:cNvPr id="3" name="TextBox 2">
            <a:extLst>
              <a:ext uri="{FF2B5EF4-FFF2-40B4-BE49-F238E27FC236}">
                <a16:creationId xmlns:a16="http://schemas.microsoft.com/office/drawing/2014/main" id="{B4B07689-760D-4D71-9448-AFF1CCEB30E0}"/>
              </a:ext>
            </a:extLst>
          </p:cNvPr>
          <p:cNvSpPr txBox="1"/>
          <p:nvPr/>
        </p:nvSpPr>
        <p:spPr>
          <a:xfrm>
            <a:off x="0" y="-28398"/>
            <a:ext cx="3895468" cy="584775"/>
          </a:xfrm>
          <a:prstGeom prst="homePlate">
            <a:avLst/>
          </a:prstGeom>
          <a:solidFill>
            <a:srgbClr val="002060"/>
          </a:solidFill>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AU" sz="3200" dirty="0"/>
              <a:t>Independent Practice</a:t>
            </a:r>
          </a:p>
        </p:txBody>
      </p:sp>
    </p:spTree>
    <p:extLst>
      <p:ext uri="{BB962C8B-B14F-4D97-AF65-F5344CB8AC3E}">
        <p14:creationId xmlns:p14="http://schemas.microsoft.com/office/powerpoint/2010/main" val="3000480193"/>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0070C0"/>
      </a:accent1>
      <a:accent2>
        <a:srgbClr val="0070C0"/>
      </a:accent2>
      <a:accent3>
        <a:srgbClr val="A5A5A5"/>
      </a:accent3>
      <a:accent4>
        <a:srgbClr val="002060"/>
      </a:accent4>
      <a:accent5>
        <a:srgbClr val="4472C4"/>
      </a:accent5>
      <a:accent6>
        <a:srgbClr val="70AD47"/>
      </a:accent6>
      <a:hlink>
        <a:srgbClr val="0563C1"/>
      </a:hlink>
      <a:folHlink>
        <a:srgbClr val="034A9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18082</TotalTime>
  <Words>691</Words>
  <Application>Microsoft Office PowerPoint</Application>
  <PresentationFormat>Widescreen</PresentationFormat>
  <Paragraphs>78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Cambria Math</vt:lpstr>
      <vt:lpstr>Office Theme</vt:lpstr>
      <vt:lpstr>PowerPoint Presentation</vt:lpstr>
      <vt:lpstr>Stationary Point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1D</dc:title>
  <dc:creator>l k</dc:creator>
  <cp:lastModifiedBy>TAN Mei Yi [Harrisdale Senior High School]</cp:lastModifiedBy>
  <cp:revision>710</cp:revision>
  <dcterms:created xsi:type="dcterms:W3CDTF">2020-02-17T13:56:23Z</dcterms:created>
  <dcterms:modified xsi:type="dcterms:W3CDTF">2023-01-03T03:03:29Z</dcterms:modified>
</cp:coreProperties>
</file>